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 id="2147483703" r:id="rId6"/>
    <p:sldMasterId id="2147483704" r:id="rId7"/>
    <p:sldMasterId id="2147483705" r:id="rId8"/>
    <p:sldMasterId id="2147483706" r:id="rId9"/>
    <p:sldMasterId id="2147483707"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Lst>
  <p:sldSz cy="5143500" cx="9144000"/>
  <p:notesSz cx="6858000" cy="9144000"/>
  <p:embeddedFontLst>
    <p:embeddedFont>
      <p:font typeface="Roboto"/>
      <p:regular r:id="rId67"/>
      <p:bold r:id="rId68"/>
      <p:italic r:id="rId69"/>
      <p:boldItalic r:id="rId70"/>
    </p:embeddedFont>
    <p:embeddedFont>
      <p:font typeface="Encode Sans"/>
      <p:regular r:id="rId71"/>
      <p:bold r:id="rId72"/>
    </p:embeddedFont>
    <p:embeddedFont>
      <p:font typeface="Corbel"/>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Ignacio Ibarra"/>
  <p:cmAuthor clrIdx="1" id="1" initials="" lastIdx="6" name="Federico Ricardo Checozz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Corbel-regular.fntdata"/><Relationship Id="rId72" Type="http://schemas.openxmlformats.org/officeDocument/2006/relationships/font" Target="fonts/EncodeSans-bold.fntdata"/><Relationship Id="rId31" Type="http://schemas.openxmlformats.org/officeDocument/2006/relationships/slide" Target="slides/slide20.xml"/><Relationship Id="rId75" Type="http://schemas.openxmlformats.org/officeDocument/2006/relationships/font" Target="fonts/Corbel-italic.fntdata"/><Relationship Id="rId30" Type="http://schemas.openxmlformats.org/officeDocument/2006/relationships/slide" Target="slides/slide19.xml"/><Relationship Id="rId74" Type="http://schemas.openxmlformats.org/officeDocument/2006/relationships/font" Target="fonts/Corbel-bold.fntdata"/><Relationship Id="rId33" Type="http://schemas.openxmlformats.org/officeDocument/2006/relationships/slide" Target="slides/slide22.xml"/><Relationship Id="rId32" Type="http://schemas.openxmlformats.org/officeDocument/2006/relationships/slide" Target="slides/slide21.xml"/><Relationship Id="rId76" Type="http://schemas.openxmlformats.org/officeDocument/2006/relationships/font" Target="fonts/Corbel-boldItalic.fntdata"/><Relationship Id="rId35" Type="http://schemas.openxmlformats.org/officeDocument/2006/relationships/slide" Target="slides/slide24.xml"/><Relationship Id="rId34" Type="http://schemas.openxmlformats.org/officeDocument/2006/relationships/slide" Target="slides/slide23.xml"/><Relationship Id="rId71" Type="http://schemas.openxmlformats.org/officeDocument/2006/relationships/font" Target="fonts/EncodeSans-regular.fntdata"/><Relationship Id="rId70" Type="http://schemas.openxmlformats.org/officeDocument/2006/relationships/font" Target="fonts/Roboto-bold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66" Type="http://schemas.openxmlformats.org/officeDocument/2006/relationships/slide" Target="slides/slide55.xml"/><Relationship Id="rId21" Type="http://schemas.openxmlformats.org/officeDocument/2006/relationships/slide" Target="slides/slide10.xml"/><Relationship Id="rId65" Type="http://schemas.openxmlformats.org/officeDocument/2006/relationships/slide" Target="slides/slide54.xml"/><Relationship Id="rId24" Type="http://schemas.openxmlformats.org/officeDocument/2006/relationships/slide" Target="slides/slide13.xml"/><Relationship Id="rId68" Type="http://schemas.openxmlformats.org/officeDocument/2006/relationships/font" Target="fonts/Roboto-bold.fntdata"/><Relationship Id="rId23" Type="http://schemas.openxmlformats.org/officeDocument/2006/relationships/slide" Target="slides/slide12.xml"/><Relationship Id="rId67" Type="http://schemas.openxmlformats.org/officeDocument/2006/relationships/font" Target="fonts/Roboto-regular.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Roboto-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28T17:24:04.506">
    <p:pos x="6000" y="0"/>
    <p:text>Video 0 - Presentación</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2-01T18:54:14.364">
    <p:pos x="6000" y="0"/>
    <p:text>Video 1 - Principales características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12-01T18:54:59.916">
    <p:pos x="6000" y="0"/>
    <p:text>Video 2 - Ventajas y Desventajas</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12-01T18:55:05.273">
    <p:pos x="6000" y="0"/>
    <p:text>Video 2 - Ventajas y Desventajas</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12-01T15:13:01.330">
    <p:pos x="6000" y="0"/>
    <p:text>Dejo estas diapositivas acá, cambiadas para usar z (hubiese preferido y para target y usar xi para features, pero ya fue) y describo los splits y las alternativas de optimización. Si no te parece, nos quedamos con las originales,  que no las borré.</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12-03T01:43:49.322">
    <p:pos x="6000" y="0"/>
    <p:text>Esta es una idea alternativa para todo el formuleo de la diapositiva anterior. La idea es mostrar dónde se ven en el summary y cómo se interpretan</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12-01T15:15:19.516">
    <p:pos x="6000" y="0"/>
    <p:text>Todo cambiado a z</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2-04T03:07:23.650">
    <p:pos x="6000" y="0"/>
    <p:text>La pauta pide una bibliografía
"Entendemos como plagio cualquier copia o reproducción total o parcial de recursos
(trabajos, notebooks, videos, posts, etc.) de otra persona o bibliografía externa sin
mención de la fuente original.
"</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26T13:30:28.095">
    <p:pos x="6000" y="0"/>
    <p:text>Video 1 - Intro</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26T13:30:17.025">
    <p:pos x="6000" y="0"/>
    <p:text>Video 1 - Intro</p:text>
  </p:cm>
  <p:cm authorId="1" idx="2" dt="2022-11-14T13:20:59.719">
    <p:pos x="3125" y="139"/>
    <p:text>Jajaja, fantástico.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2-01T18:52:49.071">
    <p:pos x="6000" y="0"/>
    <p:text>Video 1 - Principales caracteristicas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11-14T13:20:16.048">
    <p:pos x="42" y="645"/>
    <p:text>Si vas a hacer una reseña rápida de la historia de los árboles, creo que algun comentario sobre otros ensembles caería acá (boosting, algoritmos modernos, etc.).</p:text>
  </p:cm>
  <p:cm authorId="0" idx="5" dt="2022-11-28T15:51:56.801">
    <p:pos x="6000" y="0"/>
    <p:text>Video 1 - Intro</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2-01T18:53:08.267">
    <p:pos x="6000" y="0"/>
    <p:text>Video 1 - Principales características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2-01T18:53:27.794">
    <p:pos x="6000" y="0"/>
    <p:text>Video 1 - Principales características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2-01T18:53:51.498">
    <p:pos x="6000" y="0"/>
    <p:text>Video 1 - Principales características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Hola a todos!!! Esta serie de videos forma parte del curso dictado por el profesor Andrés Farall de la materia Enfoque Estadístico del Aprendizaje de la Maestría en Explotación de Datos y Descubrimiento del Conocimiento de la Universidad de Buenos Aires.</a:t>
            </a:r>
            <a:endParaRPr/>
          </a:p>
          <a:p>
            <a:pPr indent="0" lvl="0" marL="0" rtl="0" algn="l">
              <a:spcBef>
                <a:spcPts val="0"/>
              </a:spcBef>
              <a:spcAft>
                <a:spcPts val="0"/>
              </a:spcAft>
              <a:buClr>
                <a:schemeClr val="dk1"/>
              </a:buClr>
              <a:buSzPts val="1100"/>
              <a:buFont typeface="Arial"/>
              <a:buNone/>
            </a:pPr>
            <a:r>
              <a:rPr lang="en"/>
              <a:t>En estas lecciones haremos un breve repaso del algoritmo Classification and Regression Trees (CART) y su utilización mediante la librería rpart.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Nosotros somos Federico Checozzi, ingeniero egresado de la carrera de ingeniería elctrónica de la Universidad Tecnológica Nacional Facultad Regional Haedo, e Ignacio Ibarra economista egresado de la Facultad de Ciencias Económicas de la UBA.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b16f1aa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9b16f1aa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chemeClr val="lt1"/>
                </a:highlight>
              </a:rPr>
              <a:t>En segundo lugar, queremos definir qué significa partición recursiva binaria. En esta imagen estamos observando un árbol realizado en base a los datos de la 3° Encuesta Mundial de Salud Escolar. Dichos datos poseían varios atributos como altura, edad, género y distintas variables referidas a hábitos de consumo y de ejercicio físico. El objetivo es construir un modelo que prediga el peso de un alumno. Hemos utilizado estos datos para construir un árbol de profundidad arbitraria 3, para poder describir las características básicas de un árbol basado en partición recursiva binaria. </a:t>
            </a:r>
            <a:endParaRPr sz="1200">
              <a:solidFill>
                <a:srgbClr val="333333"/>
              </a:solidFill>
              <a:highlight>
                <a:schemeClr val="lt1"/>
              </a:highlight>
            </a:endParaRPr>
          </a:p>
          <a:p>
            <a:pPr indent="0" lvl="0" marL="0" rtl="0" algn="l">
              <a:lnSpc>
                <a:spcPct val="115000"/>
              </a:lnSpc>
              <a:spcBef>
                <a:spcPts val="0"/>
              </a:spcBef>
              <a:spcAft>
                <a:spcPts val="0"/>
              </a:spcAft>
              <a:buNone/>
            </a:pPr>
            <a:r>
              <a:rPr lang="en" sz="1200">
                <a:solidFill>
                  <a:srgbClr val="333333"/>
                </a:solidFill>
                <a:highlight>
                  <a:schemeClr val="lt1"/>
                </a:highlight>
              </a:rPr>
              <a:t>Yendo al punto, podemos decir que: </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El árbol se construye de manera invertida desde la raíz hacia la copa. </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Dado el espacio de atributos de mi problema, es decir, las variables incluídas en mis datos, la construcción del árbol se realiza mediante particiones ortogonales del espacio de atributos. Veremos más adelante qué significan estas particiones ortogonales con un ejemplo más claro. Pero lo importante aquí es que dicha partición separa el conjunto de datos en dos partes, mediante una respuesta a una pregunta SI/NO con respecto a un atributo. Ejemplo: es la altura del alumno menor a 169 centímetros ¿sí o no?. Para ello evalúo cada uno de mis datos, luego todos los casos que responden que SÍ quedan agrupados en un nuevo conjunto y los que responden que NO quedan en otro conjunto. </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Estos dos nuevos grupos se los denomina nodos. Es decir, cada partición genera dos nuevos nodos. La cantidad de nodos por lo tanto crece exponencialmente con la profundidad del árbol, mientras que el tamaño promedio de los nodos decrece exponencialmente. La suma de los tamaños de cada nodo en un mismo nivel, debe ser siempre igual al tamaño de la muestra. </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La partición se realiza minimizando algún tipo de función de costo o medida de impureza. Eso lo veremos en detalle más adelante. Pero la idea es encontrar un punto de split y una variable que sean óptimos, en tanto y en cuanto, separen los datos generando la mayor reducción posible de la función de costo.</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El crecimiento del árbol se detiene allí donde los nodos no pueden particionarse más porque sólo incluyen un dato o bien el árbol crece hasta que se cumple un criterio que impide que el árbol continúe creciendo</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A los nodos terminales se les llama hojas. En dichos nodos terminales tendremos el valor predicho para cada uno de los datos de la muestra. Para clasificación en cada nodo se fija una probabilidad de un evento determinado. Para regresión en cada nodo se fija una constante. </a:t>
            </a:r>
            <a:endParaRPr sz="1200">
              <a:solidFill>
                <a:srgbClr val="333333"/>
              </a:solidFill>
              <a:highlight>
                <a:schemeClr val="lt1"/>
              </a:highlight>
            </a:endParaRPr>
          </a:p>
          <a:p>
            <a:pPr indent="-304800" lvl="0" marL="457200" rtl="0" algn="l">
              <a:lnSpc>
                <a:spcPct val="115000"/>
              </a:lnSpc>
              <a:spcBef>
                <a:spcPts val="0"/>
              </a:spcBef>
              <a:spcAft>
                <a:spcPts val="0"/>
              </a:spcAft>
              <a:buClr>
                <a:srgbClr val="333333"/>
              </a:buClr>
              <a:buSzPts val="1200"/>
              <a:buChar char="●"/>
            </a:pPr>
            <a:r>
              <a:rPr lang="en" sz="1200">
                <a:solidFill>
                  <a:srgbClr val="333333"/>
                </a:solidFill>
                <a:highlight>
                  <a:schemeClr val="lt1"/>
                </a:highlight>
              </a:rPr>
              <a:t>Finalmente lo que quedan es un conjunto de reglas de decisión. Es decir, dichas reglas son predicados del estilo: “si tiene una altura mayor a 169 cm, pero menor a 176 cm y la edad es mayor que 15 años, entonces el peso predicho es 66 kg”.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8bac7dec2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8bac7dec2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tercera característica que mencionamos es que los árboles en su gran mayoría son algoritmos greedy. Es decir, el algoritmo avanza de a pasos, mejora en cada iteración, buscando un óptimo local. Dicho de otra manera: De todos las particiones posibles en cada paso, elige la mejor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Supongamos que estamos en un caso de regresión, es decir nuestra variable a predecir es una variable contínua. En un modelo de regresión lineal, la función que obtenemos (sea cual sea el método, mínimos cuadrados ordinarios, Ridge, Laso, Modelo Lineal Generalizado, Modelos Aditivos, etc) es el resultado de encontrar el mejor ajuste posible para el conjunto de datos. Es decir el óptimo es global. En cambio, en cada iteración se realiza un split, optimizando una función, como por ejemplo el error cuadrático medio, tratando de reducir en cada paso dicha métrica. Es decir, nos acercamos al óptimo paulatinamente.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Peeeeeero… no necesariamente la solución que encontremos será óptima globalmente, no necesariamente elegir el óptimo local en cada paso te puede conducir al óptimo global al final.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Existen papers, investigaciones y algunos paquetes desarrollados que implementan soluciones de árboles que mientras optimizan óptimos locales también están optimizando una función de costo global, aunque no es un tema que se tratará en estos videos.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a95931a2ec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a95931a2ec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latin typeface="Roboto"/>
                <a:ea typeface="Roboto"/>
                <a:cs typeface="Roboto"/>
                <a:sym typeface="Roboto"/>
              </a:rPr>
              <a:t>1.</a:t>
            </a:r>
            <a:r>
              <a:rPr lang="en" sz="1400">
                <a:solidFill>
                  <a:schemeClr val="dk1"/>
                </a:solidFill>
                <a:latin typeface="Roboto"/>
                <a:ea typeface="Roboto"/>
                <a:cs typeface="Roboto"/>
                <a:sym typeface="Roboto"/>
              </a:rPr>
              <a:t>No es necesario asumir una distribución de los parámetros. Lo que otorga mayor libertad en el modelado. </a:t>
            </a:r>
            <a:endParaRPr sz="1400">
              <a:solidFill>
                <a:schemeClr val="dk1"/>
              </a:solidFill>
              <a:latin typeface="Roboto"/>
              <a:ea typeface="Roboto"/>
              <a:cs typeface="Roboto"/>
              <a:sym typeface="Roboto"/>
            </a:endParaRPr>
          </a:p>
          <a:p>
            <a:pPr indent="0" lvl="0" marL="0" rtl="0" algn="just">
              <a:spcBef>
                <a:spcPts val="0"/>
              </a:spcBef>
              <a:spcAft>
                <a:spcPts val="0"/>
              </a:spcAft>
              <a:buNone/>
            </a:pPr>
            <a:r>
              <a:rPr lang="en" sz="1400">
                <a:solidFill>
                  <a:schemeClr val="dk1"/>
                </a:solidFill>
                <a:latin typeface="Roboto"/>
                <a:ea typeface="Roboto"/>
                <a:cs typeface="Roboto"/>
                <a:sym typeface="Roboto"/>
              </a:rPr>
              <a:t>2.Los árboles son fáciles de interpretar, el resultado de una predicción depende de condiciones lógicas.</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3.No se requiere preparar los datos (creación de dummies, lidiar con valores faltantes).   </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4.Maneja datos categóricos y numéricos.</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5.El clasificador final es rápido y eficiente de almacenar.</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6.Puede ser utilizado para selección de variables, calculando la importancia de variables u observando en la reglas de decisión cuáles son las variables que aparecen en los primeros lugares. </a:t>
            </a:r>
            <a:endParaRPr sz="1400">
              <a:solidFill>
                <a:schemeClr val="dk1"/>
              </a:solidFill>
              <a:latin typeface="Roboto"/>
              <a:ea typeface="Roboto"/>
              <a:cs typeface="Roboto"/>
              <a:sym typeface="Roboto"/>
            </a:endParaRPr>
          </a:p>
          <a:p>
            <a:pPr indent="0" lvl="0" marL="0" rtl="0" algn="just">
              <a:spcBef>
                <a:spcPts val="0"/>
              </a:spcBef>
              <a:spcAft>
                <a:spcPts val="0"/>
              </a:spcAft>
              <a:buNone/>
            </a:pPr>
            <a:r>
              <a:rPr lang="en" sz="1400">
                <a:solidFill>
                  <a:schemeClr val="dk1"/>
                </a:solidFill>
                <a:latin typeface="Roboto"/>
                <a:ea typeface="Roboto"/>
                <a:cs typeface="Roboto"/>
                <a:sym typeface="Roboto"/>
              </a:rPr>
              <a:t>7.Invariante a transformaciones monótonas de variables (estandarización, transf logarítmica, etc), dado que las mismas no generan que los puntos se muevan de una región a otra. </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8.Robusto a outliers en las variables predictoras, dado que el split óptimo no depende de cuán separados están los puntos con respecto a los valores que asumen las variables predictoras, sino cuán separados están los puntos con respecto a los valores que asume la variable target. Por otro lado para los casos en que la variable target posea valores outliers en ese caso se puede utilizar la mediana para fijar una constante para cada región. </a:t>
            </a:r>
            <a:endParaRPr sz="1400">
              <a:solidFill>
                <a:schemeClr val="dk1"/>
              </a:solidFill>
            </a:endParaRPr>
          </a:p>
          <a:p>
            <a:pPr indent="0" lvl="0" marL="0" rtl="0" algn="just">
              <a:spcBef>
                <a:spcPts val="0"/>
              </a:spcBef>
              <a:spcAft>
                <a:spcPts val="0"/>
              </a:spcAft>
              <a:buNone/>
            </a:pPr>
            <a:r>
              <a:rPr lang="en" sz="1400">
                <a:solidFill>
                  <a:schemeClr val="dk1"/>
                </a:solidFill>
                <a:latin typeface="Roboto"/>
                <a:ea typeface="Roboto"/>
                <a:cs typeface="Roboto"/>
                <a:sym typeface="Roboto"/>
              </a:rPr>
              <a:t>9.Incluyen métodos para controlar el sobreajuste (control de crecimiento y poda).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a95931a2ec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a95931a2ec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a288a8b302_1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a288a8b302_1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En la encuesta anual 2021 realizada por Kaggle sobre el Estado del Aprendizaje Automático y la Ciencia de Datos, se realizó una pregunta a 3.500 data scientist que al momento de la encuesta se encontraban empleados como data scientist. La pregunta era ¿Qué tipo de algoritmos utiliza habitualmente? </a:t>
            </a:r>
            <a:endParaRPr>
              <a:solidFill>
                <a:srgbClr val="3113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Del reporte uno puede sacar diversas conclusiones. En primer lugar, es indudable que la muestra de la que parte el reporte es sesgada: todos son usuarios de Kaggle, por ende usuarios cercanos al mundo del machine learning, gente abocada al desarrollo de modelos pero lejana al mundo Kaggle no está incluída en la muestra. Por otro lado, la pregunta se realizó sobre usuarios que trabajaban como “data scientists”. Esto añade otro sesgo ya que si en la muestra se incluyera a usuarios que no trabajan como data scientist pero que sí desarrollan modelos la respuesta podría ser inclusive más amplia. De todas maneras es claro que el aprendizaje automático está ganando terreno frente al modelado estadístico tanto en el mundo de las ciencias como en el mundo de los negocios.  </a:t>
            </a:r>
            <a:endParaRPr>
              <a:solidFill>
                <a:srgbClr val="3113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Hecha esta salvedad, en el reporte se encuentra que los algoritmos basados en árboles ocuparon dos de los tres primeros lugares del ranking de algoritmos más usados</a:t>
            </a:r>
            <a:r>
              <a:rPr lang="en">
                <a:solidFill>
                  <a:srgbClr val="311324"/>
                </a:solidFill>
                <a:highlight>
                  <a:srgbClr val="FFFFFF"/>
                </a:highlight>
                <a:latin typeface="Roboto"/>
                <a:ea typeface="Roboto"/>
                <a:cs typeface="Roboto"/>
                <a:sym typeface="Roboto"/>
              </a:rPr>
              <a:t>. </a:t>
            </a:r>
            <a:endParaRPr>
              <a:solidFill>
                <a:srgbClr val="311324"/>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Esto muestra una cierta inclinación por el uso de éste tipo de algoritmos. En general la adopción de un tipo de técnica por sobre otra responde a una multiplicidad de factores, pero ¿en qué ocasiones es útil un modelo como CART?  En la siguiente slide veremos cuales son las ventajas y desventajas del modelo para determinar en qué contextos es preferible.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9fbe0e977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9fbe0e977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En este video mostraremos cómo funciona el algoritmo mediante un paso a paso.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Hemos creado un dataset a partir de una fórmula que contiene una parte determinística cuya forma es la de un paraboloide, y un ruido que se distribuye normalmente con media 0 y varianza 0.5. Dicha función cumple el rol, el papel, de simular un proceso generador de datos. De este proceso sólo observamos los datos, entre comillas “la realidad”. Nuestro objetivo es encontrar un modelo que se aproxime a la realidad o, dicho de otro modo, un modelo cuyo aprendizaje o entrenamiento permita predecir valores de Z para pares X e Y no vistos por el modelo pero que provengan del mismo proceso generador de datos.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En la Figura 2. observamos el gráfico tenemos la proyección en el plano xy o R2 de las coordenadas (x,y,z) de la Figura 1.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a0eefdeb0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1a0eefdeb0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311324"/>
                </a:solidFill>
                <a:highlight>
                  <a:srgbClr val="FFFFFF"/>
                </a:highlight>
                <a:latin typeface="Roboto"/>
                <a:ea typeface="Roboto"/>
                <a:cs typeface="Roboto"/>
                <a:sym typeface="Roboto"/>
              </a:rPr>
              <a:t>Veamos ahora el algoritmo en acción.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Como dijimos en el video donde explicamos la partición recursiva binaria: para los casos de árboles de regresión se fija una constante para el conjunto de los datos que están incluídos dentro de un nodo. Al nodo también lo podemos considerar como una región del espacio de atributos. Comúnmente el valor ajustado para cada región suele ser el promedio de la variable respuesta para los puntos incluídos dentro de dicha región. Es decir, el árbol predice un valor de Z constante para cada par (x,y) incluido dentro de una región. Y dicho valor constante es el promedio de todos los valores de Z que se ubican dentro de dicha región.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Por ejemplo, si tuviéramos un árbol con un único nodo, es decir sin realizar particiones, tendríamos todos los puntos de la muestra dentro de una única región. Por lo tanto, el modelo sería lo mismo que predecir la media para cada uno de los puntos. En este caso, el valor 3.47 que figura en la raíz es el promedio redondeado a dos decimales de todos los valores de Z observados del dataset sintético que creamos para este ejemplo.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Sin embargo, el árbol no se detiene allí sino que sigue creciendo, en este caso hasta la profundidad arbitraria de 3 que hemos fijado, aunque como se mencionó anteriormente el árbol crece hasta que cada nodo terminal sólo posee un registro o cumple con algún criterio de parada.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Veamos qué consecuencias tiene en la visualización de los datos en R2 realizar una partición. En la primera instancia, el árbol encuentra que el mejor split es partir los datos allí donde el valor de Y es igual a 11.7. Como vemos eso genera una partición ortogonal del plano XY, es decir la partición es perpendicular al eje de la variable utilizada para hacer el split.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Si el árbol se detuviera allí, la predicción en vez de ser una sola constante para todos los datos, en este caso sería 3.2 para los datos donde Y es menor a 11.7 y 4.88 para los datos donde y es mayor o igual.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Observemos lo que sucede cuando el árbol realiza un nuevo split en el primer nodo que tenemos hacia la izquierda. Tomando únicamente los 84 datos que han quedado en la región donde Y es menor a 11.7, el árbol encuentra que un nuevo split óptimo sería en Y igual a 6.86. De esta manera particiona en dos regiones nuevas la región anterior. Esto como podemos observar va refinando la predicción. Es decir, en vez de tener para los punto del primer nodo a izquierda una única constante 3.2, ahora tenemos para los puntos de dicho nodo dos predicciones distintas, 2.78 para aquellas que están por arriba de 6.86 y 3.88 para aquellas que están por abajo.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Si el árbol alcanza un nivel 3, por lo general, la cantidad de nodos debería ser 2 elevado a la 3, es decir 8. Sin mebargo en este caso eso no sucede. El motivo es que en que la partición previa se generó un nodo de tamaño 1, y por lo tanto es nodo no puedo volver a particionarse aunque el resto de los nodos sí. Esto arrojará nodos impares, en este caso la cantidad de nodos terminales fue 7.  Como se observa la cantidad de regiones en las que está particionado el plano coincide con la cantidad de nodos terminales que tiene el árbol.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Por último, se observa que en la parte central del plano tenemos los valores predichos más bajos y hacia afuera tenemos los valores predichos más altos. Esto es un indicio de que el modelo estaría aprendiendo de alguna manera la forma funcional del proceso generador de datos.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9fbe0e9778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9fbe0e9778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Ahora bien, veamos cómo hizo el algoritmo para realizar puntualmente la primera partición. Es decir, cómo seleccionó qué variable utilizar para hacer la partición y en qué valor de dicha variable fijó el corte.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rgbClr val="311324"/>
                </a:solidFill>
                <a:highlight>
                  <a:schemeClr val="lt1"/>
                </a:highlight>
                <a:latin typeface="Roboto"/>
                <a:ea typeface="Roboto"/>
                <a:cs typeface="Roboto"/>
                <a:sym typeface="Roboto"/>
              </a:rPr>
              <a:t>Como podemos observar el árbol seleccionó la variable Y para realizar la primera partición y el valor de corte 11.7. Para ello probó todos los splits posibles para la variable Y y todos los splits posibles para la variable X. Es decir, en el primer nodo, como tenemos el total de los datos de la muestra, la variable Y posee valores entre 4.5 y 13.5. Para cada uno de los valores distintos que asume la variable Y probó realizar una partición y evaluó que tan buena era dicha partición obteniendo la suma de los errores cuadráticos a izquierda y a derecha de dicha partición. Lo mismo hizo para la variable X. Una vez que evaluó tooodos los splits posibles, encontró que el split óptimo que minimiza la suma de las varianzas izquierda y derecha es realizando una partición en la variable Y y en el valor 11.7.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rgbClr val="311324"/>
                </a:solidFill>
                <a:highlight>
                  <a:schemeClr val="lt1"/>
                </a:highlight>
                <a:latin typeface="Roboto"/>
                <a:ea typeface="Roboto"/>
                <a:cs typeface="Roboto"/>
                <a:sym typeface="Roboto"/>
              </a:rPr>
              <a:t>Es decir, la función de costo que evalúa el árbol en cada instancia y que busca minimizar está representada por la suma de los errores cuadráticos a izquierda y a derecha. Para cada punto de corte, se encuentra el valor medio de Z para la región de la izquierda y para la región de la derecha y se calcula el error cuadrático total sumando los errores cuadráticos de cada region.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rgbClr val="311324"/>
                </a:solidFill>
                <a:highlight>
                  <a:schemeClr val="lt1"/>
                </a:highlight>
                <a:latin typeface="Roboto"/>
                <a:ea typeface="Roboto"/>
                <a:cs typeface="Roboto"/>
                <a:sym typeface="Roboto"/>
              </a:rPr>
              <a:t>Esto mismo puede verse como un ejercicio de maximización. Es decir se busca que la distancia entre el error cuadrático del nodo anterior y el error cuadrático de los nodos posteriores sea la mayor.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Clr>
                <a:schemeClr val="dk1"/>
              </a:buClr>
              <a:buSzPts val="1100"/>
              <a:buFont typeface="Arial"/>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7fb054c85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7fb054c85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311324"/>
                </a:solidFill>
                <a:highlight>
                  <a:srgbClr val="FFFFFF"/>
                </a:highlight>
                <a:latin typeface="Roboto"/>
                <a:ea typeface="Roboto"/>
                <a:cs typeface="Roboto"/>
                <a:sym typeface="Roboto"/>
              </a:rPr>
              <a:t>Veamos ahora el algoritmo en acción.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Como dijimos en el video donde explicamos la partición recursiva binaria: para los casos de árboles de regresión se fija una constante para el conjunto de los datos que están incluídos dentro de un nodo. Al nodo también lo podemos considerar como una región del espacio de atributos. Comúnmente el valor ajustado para cada región suele ser el promedio de la variable respuesta para los puntos incluídos dentro de dicha región. Es decir, el árbol predice un valor de Z constante para cada par (x,y) incluido dentro de una región. Y dicho valor constante es el promedio de todos los valores de Z que se ubican dentro de dicha región.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Por ejemplo, si tuviéramos un árbol con un único nodo, es decir sin realizar particiones, tendríamos todos los puntos de la muestra dentro de una única región. Por lo tanto, el modelo sería lo mismo que predecir la media para todos los valores (x,y). En este caso, el valor 3.47 que figura en la raíz es el promedio redondeado de todos los valores de Z observados del dataset sintético que creamos para este ejemplo.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Sin embargo, el árbol no se detiene allí sino que sigue creciendo, en este caso hasta la profundidad arbitraria de 3 que hemos fijado, aunque como se mencionó anteriormente el árbol crece hasta que cada nodo terminal sólo posee un registro.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Ahora bien, veamos cómo hizo el algoritmo para realizar la primera partición. Es decir, cómo seleccionó qué variable utilizar para hacer la partición y en qué valor de dicha variable fijó el corte.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rgbClr val="311324"/>
                </a:solidFill>
                <a:highlight>
                  <a:schemeClr val="lt1"/>
                </a:highlight>
                <a:latin typeface="Roboto"/>
                <a:ea typeface="Roboto"/>
                <a:cs typeface="Roboto"/>
                <a:sym typeface="Roboto"/>
              </a:rPr>
              <a:t>Como podemos observar el árbol seleccionó la variable Y para realizar la primera partición y el valor de corte 12. Para ello probó todos los splits posibles para la variable Y y todos los splits posibles para la variable X. Es decir, en el primer nodo, como tenemos el total de los datos de la muestra, la variable Y posee valores entre 4.5 y 13.5. Para cada uno de los valores distintos que asume la variable Y probó realizar una partición y evaluó que tan buena era dicha partición obteniendo la suma de los errores cuadráticos a izquierda y a derecha de dicha partición. Lo mismo hizo para la variable X. Una vez que evaluó tooodos los splits posibles, encontró que el split óptimo que minimiza la suma de las varianzas izquierda y derecha es realizando una partición en la variable Y y en el valor 12.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chemeClr val="lt1"/>
                </a:highlight>
                <a:latin typeface="Roboto"/>
                <a:ea typeface="Roboto"/>
                <a:cs typeface="Roboto"/>
                <a:sym typeface="Roboto"/>
              </a:rPr>
              <a:t>Si nos detuviéramos en esta instancia, el árbol dividiría la muestra en dos regiones, por ende tendría dos nodos terminales y fijaría dos constantes como predicción, una para cada región. Para los puntos cuyo valor de Y es menor a 12, el valor predicho de Z sería  3.2, mientras que para los valores mayores a 12 el valor predicho de Z sería 4.9. Sin embargo, como el tamaño de los nodos terminales o hojas es mayor a 1, el árbol puede seguir realizando splits.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Clr>
                <a:schemeClr val="dk1"/>
              </a:buClr>
              <a:buSzPts val="1100"/>
              <a:buFont typeface="Arial"/>
              <a:buNone/>
            </a:pPr>
            <a:r>
              <a:rPr lang="en">
                <a:solidFill>
                  <a:srgbClr val="311324"/>
                </a:solidFill>
                <a:highlight>
                  <a:schemeClr val="lt1"/>
                </a:highlight>
                <a:latin typeface="Roboto"/>
                <a:ea typeface="Roboto"/>
                <a:cs typeface="Roboto"/>
                <a:sym typeface="Roboto"/>
              </a:rPr>
              <a:t>Por ejemplo, el árbol encuentra que es conveniente en el nodo de la izquierda, realizar una partición nuevamente en Y pero en el valor 6.86. En este caso vemos como el incremento en el número de nodos terminales refina la predicción inicial. En la raíz tenemos un solo valor predicho para todos los puntos de la muestra, en el primer nivel tenemos 2 valores predichos, en el segundo nivel tenemos 4 valores predichos y en el tercer nivel tenemos 7, aunque por lo general se puede aproximar la cantidad de valores predichos de un arbol por la cantidad de niveles como una potencia de 2 elevado a la cantidad de niveles.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7fb054c85b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7fb054c85b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Clr>
                <a:schemeClr val="dk1"/>
              </a:buClr>
              <a:buSzPts val="1100"/>
              <a:buFont typeface="Arial"/>
              <a:buNone/>
            </a:pPr>
            <a:r>
              <a:rPr lang="en">
                <a:solidFill>
                  <a:srgbClr val="311324"/>
                </a:solidFill>
                <a:highlight>
                  <a:schemeClr val="lt1"/>
                </a:highlight>
                <a:latin typeface="Roboto"/>
                <a:ea typeface="Roboto"/>
                <a:cs typeface="Roboto"/>
                <a:sym typeface="Roboto"/>
              </a:rPr>
              <a:t>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9fbe0e97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9fbe0e97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Sin más,  pasemos ahora al temario que vamos a ver a lo largo de los videos.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primer lugar, es importante saber que lugar CART en comparación con otros modelos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Luego, realizaremos una descripción de las principales características presentes en todos los árboles que están basados en particiones recursivas binarias.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tercer lugar, analizaremos las ventajas y desventajas de utilizar CART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cuarto lugar veremos un ejemplo paso a paso del funcionamiento del algoritmo haciendo foco en las particiones y en la función de costo que optimiza el árbol.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También comentaremos las particiones con variables categóricas.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Posteriormente analizaremos qué tipo de funciones genera un árbol.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septimo lugar, veremos cómo se calcula el coeficiente de determinación en los árboles de regresión.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Luego mostraremos cuáles son las herramientas de CART para evitar el overfitting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noveno lugar, veremos como es el tratamiento de los valores faltantes en CART y su implementación en rpart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Por último estudiaremos la forma en que se calcula la importancia de variables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a4836941a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a4836941a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Clr>
                <a:schemeClr val="dk1"/>
              </a:buClr>
              <a:buSzPts val="1100"/>
              <a:buFont typeface="Arial"/>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7fb054c85b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7fb054c85b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311324"/>
                </a:solidFill>
                <a:highlight>
                  <a:srgbClr val="FFFFFF"/>
                </a:highlight>
                <a:latin typeface="Roboto"/>
                <a:ea typeface="Roboto"/>
                <a:cs typeface="Roboto"/>
                <a:sym typeface="Roboto"/>
              </a:rPr>
              <a:t>Veamos ahora el algoritmo en acción.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Como dijimos en el video donde explicamos la partición recursiva binaria: para los casos de árboles de regresión se fija una constante para el conjunto de los datos que están incluídos dentro de un nodo. Al nodo también lo podemos considerar como una región del espacio de atributos. Comúnmente el valor ajustado para cada región suele ser el promedio de la variable respuesta para los puntos incluídos dentro de dicha región. Es decir, el árbol predice un valor de Z constante para cada par (x,y) incluido dentro de una región. Y dicho valor constante es el promedio de todos los valores de Z que se ubican dentro de dicha región.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Por ejemplo, si tuviéramos un árbol con un único nodo, es decir sin realizar particiones, tendríamos todos los puntos de la muestra dentro de una única región. Por lo tanto, el modelo sería lo mismo que predecir la media para todos los valores (x,y). En este caso, el valor 3.47 que figura en la raíz es el promedio redondeado de todos los valores de Z observados del dataset sintético que creamos para este ejemplo.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Sin embargo, el árbol no se detiene allí sino que sigue creciendo, en este caso hasta la profundidad arbitraria de 3 que hemos fijado, aunque como se mencionó anteriormente el árbol crece hasta que cada nodo terminal sólo posee un registro.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rgbClr val="FFFFFF"/>
                </a:highlight>
                <a:latin typeface="Roboto"/>
                <a:ea typeface="Roboto"/>
                <a:cs typeface="Roboto"/>
                <a:sym typeface="Roboto"/>
              </a:rPr>
              <a:t>Ahora bien, veamos cómo hizo el algoritmo para realizar la primera partición. Es decir, cómo seleccionó qué variable utilizar para hacer la partición y en qué valor de dicha variable fijó el corte.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rgbClr val="311324"/>
                </a:solidFill>
                <a:highlight>
                  <a:schemeClr val="lt1"/>
                </a:highlight>
                <a:latin typeface="Roboto"/>
                <a:ea typeface="Roboto"/>
                <a:cs typeface="Roboto"/>
                <a:sym typeface="Roboto"/>
              </a:rPr>
              <a:t>Como podemos observar el árbol seleccionó la variable Y para realizar la primera partición y el valor de corte 12. Para ello probó todos los splits posibles para la variable Y y todos los splits posibles para la variable X. Es decir, en el primer nodo, como tenemos el total de los datos de la muestra, la variable Y posee valores entre 4.5 y 13.5. Para cada uno de los valores distintos que asume la variable Y probó realizar una partición y evaluó que tan buena era dicha partición obteniendo la suma de los errores cuadráticos a izquierda y a derecha de dicha partición. Lo mismo hizo para la variable X. Una vez que evaluó tooodos los splits posibles, encontró que el split óptimo que minimiza la suma de las varianzas izquierda y derecha es realizando una partición en la variable Y y en el valor 12.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rPr lang="en">
                <a:solidFill>
                  <a:srgbClr val="311324"/>
                </a:solidFill>
                <a:highlight>
                  <a:schemeClr val="lt1"/>
                </a:highlight>
                <a:latin typeface="Roboto"/>
                <a:ea typeface="Roboto"/>
                <a:cs typeface="Roboto"/>
                <a:sym typeface="Roboto"/>
              </a:rPr>
              <a:t>Si nos detuviéramos en esta instancia, el árbol dividiría la muestra en dos regiones, por ende tendría dos nodos terminales y fijaría dos constantes como predicción, una para cada región. Para los puntos cuyo valor de Y es menor a 12, el valor predicho de Z sería  3.2, mientras que para los valores mayores a 12 el valor predicho de Z sería 4.9. Sin embargo, como el tamaño de los nodos terminales o hojas es mayor a 1, el árbol puede seguir realizando splits.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Clr>
                <a:schemeClr val="dk1"/>
              </a:buClr>
              <a:buSzPts val="1100"/>
              <a:buFont typeface="Arial"/>
              <a:buNone/>
            </a:pPr>
            <a:r>
              <a:rPr lang="en">
                <a:solidFill>
                  <a:srgbClr val="311324"/>
                </a:solidFill>
                <a:highlight>
                  <a:schemeClr val="lt1"/>
                </a:highlight>
                <a:latin typeface="Roboto"/>
                <a:ea typeface="Roboto"/>
                <a:cs typeface="Roboto"/>
                <a:sym typeface="Roboto"/>
              </a:rPr>
              <a:t>Por ejemplo, el árbol encuentra que es conveniente en el nodo de la izquierda, realizar una partición nuevamente en Y pero en el valor 6.86. En este caso vemos como el incremento en el número de nodos terminales refina la predicción inicial. En la raíz tenemos un solo valor predicho para todos los puntos de la muestra, en el primer nivel tenemos 2 valores predichos, en el segundo nivel tenemos 4 valores predichos y en el tercer nivel tenemos 7, aunque por lo general se puede aproximar la cantidad de valores predichos de un arbol por la cantidad de niveles como una potencia de 2 elevado a la cantidad de niveles. </a:t>
            </a:r>
            <a:endParaRPr>
              <a:solidFill>
                <a:srgbClr val="311324"/>
              </a:solidFill>
              <a:highlight>
                <a:schemeClr val="lt1"/>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a0eefdeb0b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a0eefdeb0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a48b927c8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a48b927c8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9cd3f219bb_2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9cd3f219bb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9cd3f219bb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9cd3f219bb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9cd3f219bb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19cd3f219bb_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9cd3f219bb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9cd3f219bb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9cd3f219bb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9cd3f219bb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a9cda468f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a9cda468f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4836941a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4836941a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Sin más,  pasemos ahora al temario que vamos a ver a lo largo de los videos.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primer lugar, cuál es el lugar que ocupa el algoritmo en comparación con otros utilizados en el mundo de la ciencia y los negocios.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Luego, realizaremos una descripción de las principales características presentes en todos los árboles que están basados en particiones recursivas binarias.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tercer lugar, analizaremos las ventajas y desventajas de utilizar CART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cuarto lugar veremos un ejemplo paso a paso del funcionamiento del algoritmo haciendo foco en las particiones y en la función de costo que optimiza el árbol.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Posteriormente analizaremos qué tipo de funciones genera un árbol, analizando un ejemplo de un modelo con una variable independiente y una única variable explicativa.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sexto lugar, comentaremos una de las propiedades centrales del algoritmo: la poda y cómo realizarla con rpart mediante el parámetro cost-complexity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Asimismo veremos otros parámetros usuales en rpart que permiten controlar el crecimiento del árbol entre ellos maxdepth, minsplit y minbucket.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Una parte muy importante y novedosa en CART es el tratamiento de los valores faltantes mediante el uso de variables sustitutas. Veremos cómo es su utilización en rpart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Por último veremos la forma en que se calcula la importancia de variables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a44967d0db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1a44967d0db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a44967d0db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a44967d0db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a44967d0db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a44967d0db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a44967d0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a44967d0d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Overfitting ocurre cuando los modelos “memorizan los datos” y no logran aprender el patrón subyacente.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En el gráfico de la izquierda observamos como la función a tramos que describe el árbol está sobreajustada, esto se debe a que los nodos terminales contienen pocos datos.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 sz="1400">
                <a:solidFill>
                  <a:schemeClr val="dk1"/>
                </a:solidFill>
                <a:latin typeface="Roboto"/>
                <a:ea typeface="Roboto"/>
                <a:cs typeface="Roboto"/>
                <a:sym typeface="Roboto"/>
              </a:rPr>
              <a:t>En el gráfico de la derecha en cambio la función a tramos que describe el árbol tiene una forma que pareciera acercarse más al patrón subyacente de los datos, signado por la curva de color negro.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a44967d0db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a44967d0db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oboto"/>
                <a:ea typeface="Roboto"/>
                <a:cs typeface="Roboto"/>
                <a:sym typeface="Roboto"/>
              </a:rPr>
              <a:t>Para controlar el sobreajuste tenemos dos métodos: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Controlar el crecimiento del árbol:</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AutoNum type="alphaLcPeriod"/>
            </a:pPr>
            <a:r>
              <a:rPr lang="en" sz="1400">
                <a:solidFill>
                  <a:schemeClr val="dk1"/>
                </a:solidFill>
                <a:latin typeface="Roboto"/>
                <a:ea typeface="Roboto"/>
                <a:cs typeface="Roboto"/>
                <a:sym typeface="Roboto"/>
              </a:rPr>
              <a:t>Utilizando criterios para la estructura del árbol. Rpart tiene implementado tres hiperparámetros para ello:</a:t>
            </a:r>
            <a:endParaRPr sz="1400">
              <a:solidFill>
                <a:schemeClr val="dk1"/>
              </a:solidFill>
              <a:latin typeface="Roboto"/>
              <a:ea typeface="Roboto"/>
              <a:cs typeface="Roboto"/>
              <a:sym typeface="Roboto"/>
            </a:endParaRPr>
          </a:p>
          <a:p>
            <a:pPr indent="-317500" lvl="2" marL="1371600" rtl="0" algn="l">
              <a:spcBef>
                <a:spcPts val="0"/>
              </a:spcBef>
              <a:spcAft>
                <a:spcPts val="0"/>
              </a:spcAft>
              <a:buClr>
                <a:schemeClr val="dk1"/>
              </a:buClr>
              <a:buSzPts val="1400"/>
              <a:buFont typeface="Roboto"/>
              <a:buAutoNum type="romanLcPeriod"/>
            </a:pPr>
            <a:r>
              <a:rPr lang="en" sz="1400">
                <a:solidFill>
                  <a:schemeClr val="dk1"/>
                </a:solidFill>
                <a:latin typeface="Roboto"/>
                <a:ea typeface="Roboto"/>
                <a:cs typeface="Roboto"/>
                <a:sym typeface="Roboto"/>
              </a:rPr>
              <a:t>Max_depth que fija la profundidad máxima que puede alcanzar el árbol </a:t>
            </a:r>
            <a:endParaRPr sz="1400">
              <a:solidFill>
                <a:schemeClr val="dk1"/>
              </a:solidFill>
              <a:latin typeface="Roboto"/>
              <a:ea typeface="Roboto"/>
              <a:cs typeface="Roboto"/>
              <a:sym typeface="Roboto"/>
            </a:endParaRPr>
          </a:p>
          <a:p>
            <a:pPr indent="-317500" lvl="2" marL="1371600" rtl="0" algn="l">
              <a:spcBef>
                <a:spcPts val="0"/>
              </a:spcBef>
              <a:spcAft>
                <a:spcPts val="0"/>
              </a:spcAft>
              <a:buClr>
                <a:schemeClr val="dk1"/>
              </a:buClr>
              <a:buSzPts val="1400"/>
              <a:buFont typeface="Roboto"/>
              <a:buAutoNum type="romanLcPeriod"/>
            </a:pPr>
            <a:r>
              <a:rPr lang="en" sz="1400">
                <a:solidFill>
                  <a:schemeClr val="dk1"/>
                </a:solidFill>
                <a:latin typeface="Roboto"/>
                <a:ea typeface="Roboto"/>
                <a:cs typeface="Roboto"/>
                <a:sym typeface="Roboto"/>
              </a:rPr>
              <a:t>Minsplit que fija la cantidad mínima de muestras que debe haber en un nodo para realizar un split. </a:t>
            </a:r>
            <a:endParaRPr sz="1400">
              <a:solidFill>
                <a:schemeClr val="dk1"/>
              </a:solidFill>
              <a:latin typeface="Roboto"/>
              <a:ea typeface="Roboto"/>
              <a:cs typeface="Roboto"/>
              <a:sym typeface="Roboto"/>
            </a:endParaRPr>
          </a:p>
          <a:p>
            <a:pPr indent="-317500" lvl="2" marL="1371600" rtl="0" algn="l">
              <a:spcBef>
                <a:spcPts val="0"/>
              </a:spcBef>
              <a:spcAft>
                <a:spcPts val="0"/>
              </a:spcAft>
              <a:buClr>
                <a:schemeClr val="dk1"/>
              </a:buClr>
              <a:buSzPts val="1400"/>
              <a:buFont typeface="Roboto"/>
              <a:buAutoNum type="romanLcPeriod"/>
            </a:pPr>
            <a:r>
              <a:rPr lang="en" sz="1400">
                <a:solidFill>
                  <a:schemeClr val="dk1"/>
                </a:solidFill>
                <a:latin typeface="Roboto"/>
                <a:ea typeface="Roboto"/>
                <a:cs typeface="Roboto"/>
                <a:sym typeface="Roboto"/>
              </a:rPr>
              <a:t>Minbucket que fija la cantidad mínimas que tiene que tener un nodo terminal. Estos métodos serán aboradados en las siguientes slides. </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AutoNum type="alphaLcPeriod"/>
            </a:pPr>
            <a:r>
              <a:rPr lang="en" sz="1400">
                <a:solidFill>
                  <a:schemeClr val="dk1"/>
                </a:solidFill>
                <a:latin typeface="Roboto"/>
                <a:ea typeface="Roboto"/>
                <a:cs typeface="Roboto"/>
                <a:sym typeface="Roboto"/>
              </a:rPr>
              <a:t>La otra manera es aplicar una regla de parada: como por ejemplo hacer crecer el árbol hasta que el error no mejore más que cierto umbral. Este método no será abordado dado que no se encuentra implementado en rpart. </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AutoNum type="arabicPeriod"/>
            </a:pPr>
            <a:r>
              <a:rPr lang="en" sz="1400">
                <a:solidFill>
                  <a:schemeClr val="dk1"/>
                </a:solidFill>
                <a:latin typeface="Roboto"/>
                <a:ea typeface="Roboto"/>
                <a:cs typeface="Roboto"/>
                <a:sym typeface="Roboto"/>
              </a:rPr>
              <a:t>CART introduce otra método que conocemos como post-pruning: que consiste en dejar crecer el árbol y luego podar las ramas hasta obtener el árbol que mejor performa en validación cruzada. Este método será tratado en un próximo video</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44967d0db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a44967d0d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SzPts val="1100"/>
              <a:buNone/>
            </a:pPr>
            <a:r>
              <a:rPr lang="en" sz="1200">
                <a:solidFill>
                  <a:schemeClr val="dk1"/>
                </a:solidFill>
                <a:latin typeface="Roboto"/>
                <a:ea typeface="Roboto"/>
                <a:cs typeface="Roboto"/>
                <a:sym typeface="Roboto"/>
              </a:rPr>
              <a:t>En esta parte veremos visualmente los efectos que generan cambios en los hiperparámetros maxdepth, minsplit y minbucket. Para ello sólo tenemos una variable predictora. </a:t>
            </a:r>
            <a:endParaRPr sz="1200">
              <a:solidFill>
                <a:schemeClr val="dk1"/>
              </a:solidFill>
              <a:latin typeface="Roboto"/>
              <a:ea typeface="Roboto"/>
              <a:cs typeface="Roboto"/>
              <a:sym typeface="Roboto"/>
            </a:endParaRPr>
          </a:p>
          <a:p>
            <a:pPr indent="0" lvl="0" marL="0" rtl="0" algn="l">
              <a:lnSpc>
                <a:spcPct val="100000"/>
              </a:lnSpc>
              <a:spcBef>
                <a:spcPts val="20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00000"/>
              </a:lnSpc>
              <a:spcBef>
                <a:spcPts val="200"/>
              </a:spcBef>
              <a:spcAft>
                <a:spcPts val="0"/>
              </a:spcAft>
              <a:buSzPts val="1100"/>
              <a:buNone/>
            </a:pPr>
            <a:r>
              <a:rPr lang="en" sz="1200">
                <a:solidFill>
                  <a:schemeClr val="dk1"/>
                </a:solidFill>
                <a:latin typeface="Roboto"/>
                <a:ea typeface="Roboto"/>
                <a:cs typeface="Roboto"/>
                <a:sym typeface="Roboto"/>
              </a:rPr>
              <a:t>En este caso tenemos el diagrama de un arbol que representa un caso de sobre ajuste. Como podemos ver tenemos muchos nodos terminales con pocas muestras cada uno.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SzPts val="1100"/>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t/>
            </a:r>
            <a:endParaRPr sz="1200">
              <a:solidFill>
                <a:schemeClr val="dk1"/>
              </a:solidFill>
            </a:endParaRPr>
          </a:p>
          <a:p>
            <a:pPr indent="-381000" lvl="0" marL="381000" rtl="0" algn="l">
              <a:lnSpc>
                <a:spcPct val="100000"/>
              </a:lnSpc>
              <a:spcBef>
                <a:spcPts val="1200"/>
              </a:spcBef>
              <a:spcAft>
                <a:spcPts val="0"/>
              </a:spcAft>
              <a:buSzPts val="1100"/>
              <a:buNone/>
            </a:pPr>
            <a:r>
              <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a:t>
            </a:r>
            <a:endParaRPr sz="1200">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a44967d0db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a44967d0db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lang="en" sz="1200">
                <a:solidFill>
                  <a:schemeClr val="dk1"/>
                </a:solidFill>
                <a:latin typeface="Roboto"/>
                <a:ea typeface="Roboto"/>
                <a:cs typeface="Roboto"/>
                <a:sym typeface="Roboto"/>
              </a:rPr>
              <a:t>En cambio, en este </a:t>
            </a:r>
            <a:r>
              <a:rPr lang="en" sz="1200">
                <a:solidFill>
                  <a:schemeClr val="dk1"/>
                </a:solidFill>
                <a:latin typeface="Roboto"/>
                <a:ea typeface="Roboto"/>
                <a:cs typeface="Roboto"/>
                <a:sym typeface="Roboto"/>
              </a:rPr>
              <a:t>árbol</a:t>
            </a:r>
            <a:r>
              <a:rPr lang="en" sz="1200">
                <a:solidFill>
                  <a:schemeClr val="dk1"/>
                </a:solidFill>
                <a:latin typeface="Roboto"/>
                <a:ea typeface="Roboto"/>
                <a:cs typeface="Roboto"/>
                <a:sym typeface="Roboto"/>
              </a:rPr>
              <a:t> observamos el efecto de reducir a 3 la profundidad máxima: se reduce el nro de hojas. Es un árbol con mucho error sobre todo para los valores que se ubican en la parte de la panza de la función.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a44967d0db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a44967d0db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lang="en" sz="1200">
                <a:solidFill>
                  <a:schemeClr val="dk1"/>
                </a:solidFill>
                <a:latin typeface="Roboto"/>
                <a:ea typeface="Roboto"/>
                <a:cs typeface="Roboto"/>
                <a:sym typeface="Roboto"/>
              </a:rPr>
              <a:t>En este caso tenemos un árbol nuevamente con maxdepth = 5, pero en con minsplit=10. Como vemos hay nodos que no se particionan por esta condición. El ajuste pareciera ir mejorando con respecto a los dos casos anteriores, aunque para algunos valores tiene errores groseros.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a44967d0db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a44967d0db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SzPts val="1100"/>
              <a:buNone/>
            </a:pPr>
            <a:r>
              <a:rPr lang="en"/>
              <a:t>Por último, dejamos que el árbol crezca hasta la profundidad de 5 pero restringimos que la cantidad de muestras en las hojas terminales sea mayor a 10.En comparación con el árbol de profundidad 3, este árbol tiene menos hojas terminales, aunque su profundidad es mayor. Sin embargo vemos en el gráfico que la función a tramos capta mejor el patrón, quizás estos nodos estén teniendo mucha influencia en ello. </a:t>
            </a:r>
            <a:endParaRPr/>
          </a:p>
          <a:p>
            <a:pPr indent="0" lvl="0" marL="0" rtl="0" algn="l">
              <a:lnSpc>
                <a:spcPct val="100000"/>
              </a:lnSpc>
              <a:spcBef>
                <a:spcPts val="1200"/>
              </a:spcBef>
              <a:spcAft>
                <a:spcPts val="0"/>
              </a:spcAft>
              <a:buSzPts val="1100"/>
              <a:buNone/>
            </a:pPr>
            <a:r>
              <a:rPr lang="en"/>
              <a:t>La idea es mediante algún método de optimización de hiperparámetros encontrar una buena combinación de estos tres hiperparámetros que mejoren la performance en un conjunto de datos de validación, mediante validación cruzada.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a44967d0db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a44967d0d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bac7dec2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bac7dec2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En estadística suele pensarse que los datos que analizamos son generados por lo que se conoce como </a:t>
            </a:r>
            <a:r>
              <a:rPr i="1" lang="en" sz="1200">
                <a:solidFill>
                  <a:schemeClr val="dk1"/>
                </a:solidFill>
              </a:rPr>
              <a:t>data generating process</a:t>
            </a:r>
            <a:r>
              <a:rPr lang="en" sz="1200">
                <a:solidFill>
                  <a:schemeClr val="dk1"/>
                </a:solidFill>
              </a:rPr>
              <a:t> o proceso generador de datos. Este término refiere a que los datos provienen de un proceso estocástico que no es posible conocer cabalmente. Dicho de otra manera, no es posible conocer del todo cuál es la población ni cuál es mecanismo mediante el cual se generan los datos. Es decir, existe un modelo, entre comillas “real”, que relaciona un conjunto de variables X con una variable respuesta Y pero no podemos saber cuál es exactamente dicho modelo.  El error estocástico, que en la presentación se muestra con la letra épsilon, está incluido en el proceso generador de datos y representa una incertidumbre generada por variables que influyen en la variable Y pero que no podemos saber cuáles son y por ende se las agrupa en dicho término el cuál se comporta como variable aleatoria y por ende genera que nuestra variable Y también lo sea. </a:t>
            </a:r>
            <a:endParaRPr sz="1200">
              <a:solidFill>
                <a:schemeClr val="dk1"/>
              </a:solidFill>
            </a:endParaRPr>
          </a:p>
          <a:p>
            <a:pPr indent="0" lvl="0" marL="0" rtl="0" algn="l">
              <a:spcBef>
                <a:spcPts val="200"/>
              </a:spcBef>
              <a:spcAft>
                <a:spcPts val="0"/>
              </a:spcAft>
              <a:buNone/>
            </a:pPr>
            <a:r>
              <a:rPr lang="en" sz="1200">
                <a:solidFill>
                  <a:schemeClr val="dk1"/>
                </a:solidFill>
              </a:rPr>
              <a:t>Nuestro objetivo es encontrar una función o modelo que se aproxime lo más posible a la realidad. ¿Cómo puede uno lograr esto? Bueno, se trata de analizar una muestra de la población, y desarrollar un modelo que logre reducir la discrepancia entre lo que nuestro modelo dice de la muestra y lo que observamos de ella en la muestra. </a:t>
            </a:r>
            <a:endParaRPr sz="1200">
              <a:solidFill>
                <a:schemeClr val="dk1"/>
              </a:solidFill>
            </a:endParaRPr>
          </a:p>
          <a:p>
            <a:pPr indent="0" lvl="0" marL="0" rtl="0" algn="l">
              <a:spcBef>
                <a:spcPts val="200"/>
              </a:spcBef>
              <a:spcAft>
                <a:spcPts val="0"/>
              </a:spcAft>
              <a:buNone/>
            </a:pPr>
            <a:r>
              <a:t/>
            </a:r>
            <a:endParaRPr sz="1200">
              <a:solidFill>
                <a:schemeClr val="dk1"/>
              </a:solidFill>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a44967d0db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1a44967d0d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a44967d0d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1a44967d0d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a44967d0db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a44967d0d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a44967d0db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a44967d0db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a44967d0db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a44967d0d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a44967d0db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a44967d0db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a44967d0db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1a44967d0d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a44967d0d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a44967d0d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a44967d0db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1a44967d0db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a44967d0db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a44967d0d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bac7dec2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bac7dec2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trabajo realizado por Leo Breiman, como profesor de estadística de la Universidad de California en Berkeley, fue una de las máximas contribuciones en el desarrollo del campo del machine learning. Los métodos estadísticos no paramétricos que él co-creó tienen una gran importancia en la actualidad. La técnica de bagging y su conocido, Random Forest, estuvieron basados en otra creación de él y su equipo: el algoritmo Classification and Regression Trees (CART) que nosotros vamos a explicar.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palabras de su autor… vale notar que el surgimiento de los árboles de clasificación y regresión pudo darse gracias al avance en la capacidad de cómputo y el desarrollo de la informática. Puede decirse que el campo del machine learning es producto de la confluencia de varios aportes: los algoritmos, la estadística y el poder de cómputo. CART fue un vivo ejemplo de ello. Y su creación desencadenó, junto con las redes neuronales, una revolución en el campo del conocimiento.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También… él mismo señaló que los árboles son buenos para iluminar problemas de clasificación o regresión. Pero que no deben ser utilizados de forma exclusiva en detrimento de otros métodos sino de manera complementaria. Su objetivo fue dotar al mundo de las ciencias de un método no paramétrico.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9cd3f219bb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19cd3f219bb_2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9cd3f219bb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19cd3f219bb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9cd3f219bb_2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9cd3f219bb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9cd3f219bb_2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9cd3f219bb_2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9cd3f219bb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9cd3f219bb_2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9cd3f219bb_2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19cd3f219bb_2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b16f1aa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b16f1aa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1324"/>
                </a:solidFill>
                <a:highlight>
                  <a:schemeClr val="lt1"/>
                </a:highlight>
                <a:latin typeface="Roboto"/>
                <a:ea typeface="Roboto"/>
                <a:cs typeface="Roboto"/>
                <a:sym typeface="Roboto"/>
              </a:rPr>
              <a:t>El objetivo de ésta slide, es mostrar el lugar que ocupan los árboles de regresión como CART, en comparación con otras técnicas comunes. Para ello recurrimos a un esquema un poco burdo pero quizás útil a la hora de entender qué es un árbol como CART y qué no lo es.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En primer lugar podríamos decir que existen métodos que son paramétricos y métodos que no lo son. Los métodos paramétricos son atribuidos generalmente a la estadística clásica, entre ellos encontramos la regresión por mínimos cuadrados ordinarios o el modelo lineal generalizado. En cuanto a los métodos que no son paramétricos, podemos dividirlos en aquellos que buscan una solución óptima global como por ejemplo las redes neuronales o los modelos de regresión ridge o lasso, y algoritmos cuya solución es greedy. Entre éstos últimos, existen algoritmos que utilizan particiones recursivas binarias y algoritmos que utilizan otro tipo de partición recursiva. Entre los algoritmos que utilizan otro tipo de partición recursiva encontramos los algoritmos ID3 y C4.5 creados ambos por Quinlan. Estos métodos eran árboles con particiones recursivas que permitían particiones trinarias, cuaternarias o de mayor grado.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Entre los métodos que utilizan las particiones recursivas binarias encontramos distintos tipos de árboles binarios: algunos métodos como AID y THAID, que hoy se encuentran en desuso, son ejemplos de ello, junto con CART que es el algoritmo que nos proponemos describir en estos videos. A su vez, algoritmos más desarrollados que CART, utilizan CART como base de esos algoritmos:  ejemplo de ello son los modelos de bagging y de boosting.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8bac7dec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8bac7dec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381000" rtl="0" algn="l">
              <a:lnSpc>
                <a:spcPct val="100000"/>
              </a:lnSpc>
              <a:spcBef>
                <a:spcPts val="0"/>
              </a:spcBef>
              <a:spcAft>
                <a:spcPts val="0"/>
              </a:spcAft>
              <a:buNone/>
            </a:pPr>
            <a:r>
              <a:rPr lang="en" sz="1200">
                <a:solidFill>
                  <a:schemeClr val="dk1"/>
                </a:solidFill>
              </a:rPr>
              <a:t>Loh, Wei-Yin. “Fifty Years of Classification and Regression Trees.” </a:t>
            </a:r>
            <a:r>
              <a:rPr i="1" lang="en" sz="1200">
                <a:solidFill>
                  <a:schemeClr val="dk1"/>
                </a:solidFill>
              </a:rPr>
              <a:t>International Statistical Review</a:t>
            </a:r>
            <a:r>
              <a:rPr lang="en" sz="1200">
                <a:solidFill>
                  <a:schemeClr val="dk1"/>
                </a:solidFill>
              </a:rPr>
              <a:t>, vol. 82, no. 3, 30 June 2014, pp. 329–348, 10.1111/insr.12016.</a:t>
            </a:r>
            <a:endParaRPr sz="1200">
              <a:solidFill>
                <a:schemeClr val="dk1"/>
              </a:solidFill>
            </a:endParaRPr>
          </a:p>
          <a:p>
            <a:pPr indent="-381000" lvl="0" marL="381000" rtl="0" algn="l">
              <a:lnSpc>
                <a:spcPct val="100000"/>
              </a:lnSpc>
              <a:spcBef>
                <a:spcPts val="0"/>
              </a:spcBef>
              <a:spcAft>
                <a:spcPts val="0"/>
              </a:spcAft>
              <a:buNone/>
            </a:pPr>
            <a:r>
              <a:t/>
            </a:r>
            <a:endParaRPr sz="1200">
              <a:solidFill>
                <a:schemeClr val="dk1"/>
              </a:solidFill>
            </a:endParaRPr>
          </a:p>
          <a:p>
            <a:pPr indent="-381000" lvl="0" marL="381000" rtl="0" algn="l">
              <a:lnSpc>
                <a:spcPct val="100000"/>
              </a:lnSpc>
              <a:spcBef>
                <a:spcPts val="0"/>
              </a:spcBef>
              <a:spcAft>
                <a:spcPts val="0"/>
              </a:spcAft>
              <a:buNone/>
            </a:pPr>
            <a:r>
              <a:rPr lang="en">
                <a:solidFill>
                  <a:schemeClr val="dk1"/>
                </a:solidFill>
                <a:latin typeface="Roboto"/>
                <a:ea typeface="Roboto"/>
                <a:cs typeface="Roboto"/>
                <a:sym typeface="Roboto"/>
              </a:rPr>
              <a:t>Para terminar con esta introducción y antes de adentrarnos a describir en profundidad cómo funciona CART, analizaremos su procedencia, su historia. En el muy citado paper de Loh, 50 años de los Arboles de Clasificación y Regresión, se pasa revista de múltiples modelos basados en árboles. Nos interesa rastrear cuáles fueron los antecesores de CART para entender luego la particularidad y qué aportes introdujo este último.  </a:t>
            </a:r>
            <a:endParaRPr>
              <a:solidFill>
                <a:schemeClr val="dk1"/>
              </a:solidFill>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lang="en" sz="1200">
                <a:solidFill>
                  <a:schemeClr val="dk1"/>
                </a:solidFill>
              </a:rPr>
              <a:t>‌</a:t>
            </a:r>
            <a:r>
              <a:rPr lang="en">
                <a:solidFill>
                  <a:schemeClr val="dk1"/>
                </a:solidFill>
                <a:latin typeface="Roboto"/>
                <a:ea typeface="Roboto"/>
                <a:cs typeface="Roboto"/>
                <a:sym typeface="Roboto"/>
              </a:rPr>
              <a:t>1963 - Morgan y Sonquist. </a:t>
            </a:r>
            <a:r>
              <a:rPr lang="en" u="sng">
                <a:solidFill>
                  <a:schemeClr val="dk1"/>
                </a:solidFill>
                <a:latin typeface="Roboto"/>
                <a:ea typeface="Roboto"/>
                <a:cs typeface="Roboto"/>
                <a:sym typeface="Roboto"/>
              </a:rPr>
              <a:t>Automatic Interaction Detection (AID)</a:t>
            </a:r>
            <a:r>
              <a:rPr lang="en">
                <a:solidFill>
                  <a:schemeClr val="dk1"/>
                </a:solidFill>
                <a:latin typeface="Roboto"/>
                <a:ea typeface="Roboto"/>
                <a:cs typeface="Roboto"/>
                <a:sym typeface="Roboto"/>
              </a:rPr>
              <a:t>.  Ellos crearon el primer algoritmo para un árbol de regresión con partición binaria recursiva. Las partición óptima se calculaba minimizando la suma de los errores cuadráticos. Las particiones se detenían cuando la reducción del error era menor que una fracción preestablecida del error contenido en el nodo antecesor. </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Char char="●"/>
            </a:pPr>
            <a:r>
              <a:rPr lang="en">
                <a:solidFill>
                  <a:schemeClr val="dk1"/>
                </a:solidFill>
                <a:latin typeface="Roboto"/>
                <a:ea typeface="Roboto"/>
                <a:cs typeface="Roboto"/>
                <a:sym typeface="Roboto"/>
              </a:rPr>
              <a:t>1972 - </a:t>
            </a:r>
            <a:r>
              <a:rPr lang="en">
                <a:solidFill>
                  <a:srgbClr val="311324"/>
                </a:solidFill>
                <a:highlight>
                  <a:srgbClr val="FFFFFF"/>
                </a:highlight>
                <a:latin typeface="Roboto"/>
                <a:ea typeface="Roboto"/>
                <a:cs typeface="Roboto"/>
                <a:sym typeface="Roboto"/>
              </a:rPr>
              <a:t>Messenger y Mandell. </a:t>
            </a:r>
            <a:r>
              <a:rPr lang="en" u="sng">
                <a:solidFill>
                  <a:srgbClr val="311324"/>
                </a:solidFill>
                <a:highlight>
                  <a:srgbClr val="FFFFFF"/>
                </a:highlight>
                <a:latin typeface="Roboto"/>
                <a:ea typeface="Roboto"/>
                <a:cs typeface="Roboto"/>
                <a:sym typeface="Roboto"/>
              </a:rPr>
              <a:t>THeta Automatic Interaction Detection (THAID)</a:t>
            </a:r>
            <a:r>
              <a:rPr lang="en">
                <a:solidFill>
                  <a:srgbClr val="311324"/>
                </a:solidFill>
                <a:highlight>
                  <a:srgbClr val="FFFFFF"/>
                </a:highlight>
                <a:latin typeface="Roboto"/>
                <a:ea typeface="Roboto"/>
                <a:cs typeface="Roboto"/>
                <a:sym typeface="Roboto"/>
              </a:rPr>
              <a:t>.  Extienden algoritmo hacia árboles binarios de clasificación. </a:t>
            </a:r>
            <a:r>
              <a:rPr lang="en">
                <a:solidFill>
                  <a:srgbClr val="311324"/>
                </a:solidFill>
                <a:highlight>
                  <a:srgbClr val="FFFFFF"/>
                </a:highlight>
                <a:latin typeface="Roboto"/>
                <a:ea typeface="Roboto"/>
                <a:cs typeface="Roboto"/>
                <a:sym typeface="Roboto"/>
              </a:rPr>
              <a:t>En ellos se introduce la entropía como función de costo que se desea minimizar.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a:solidFill>
                  <a:srgbClr val="311324"/>
                </a:solidFill>
                <a:highlight>
                  <a:srgbClr val="FFFFFF"/>
                </a:highlight>
                <a:latin typeface="Roboto"/>
                <a:ea typeface="Roboto"/>
                <a:cs typeface="Roboto"/>
                <a:sym typeface="Roboto"/>
              </a:rPr>
              <a:t>A pesar de su novedad, o quizás debido a ella, AID y THAID inicialmente no despertaron mucho interés en la comunidad estadística. Algunos autores demostraron mediante simulación que AID podía sobreajustar severamente los datos.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a:solidFill>
                  <a:srgbClr val="311324"/>
                </a:solidFill>
                <a:highlight>
                  <a:srgbClr val="FFFFFF"/>
                </a:highlight>
                <a:latin typeface="Roboto"/>
                <a:ea typeface="Roboto"/>
                <a:cs typeface="Roboto"/>
                <a:sym typeface="Roboto"/>
              </a:rPr>
              <a:t>Sin embargo, casi al mismo tiempo, la idea de la partición recursiva estaba ganando fuerza en las comunidades de ingeniería y ciencias de la computación a medida que comenzaban a aparecer algoritmos más eficientes para llevar a cabo la búsqueda de divisiones. </a:t>
            </a:r>
            <a:endParaRPr>
              <a:solidFill>
                <a:srgbClr val="311324"/>
              </a:solidFill>
              <a:highlight>
                <a:srgbClr val="FFFFFF"/>
              </a:highlight>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lang="en">
                <a:solidFill>
                  <a:srgbClr val="311324"/>
                </a:solidFill>
                <a:highlight>
                  <a:srgbClr val="FFFFFF"/>
                </a:highlight>
                <a:latin typeface="Roboto"/>
                <a:ea typeface="Roboto"/>
                <a:cs typeface="Roboto"/>
                <a:sym typeface="Roboto"/>
              </a:rPr>
              <a:t>1984 - Breiman et. al. </a:t>
            </a:r>
            <a:r>
              <a:rPr lang="en" u="sng">
                <a:solidFill>
                  <a:srgbClr val="311324"/>
                </a:solidFill>
                <a:highlight>
                  <a:srgbClr val="FFFFFF"/>
                </a:highlight>
                <a:latin typeface="Roboto"/>
                <a:ea typeface="Roboto"/>
                <a:cs typeface="Roboto"/>
                <a:sym typeface="Roboto"/>
              </a:rPr>
              <a:t>Classification and Regression Trees (CART)</a:t>
            </a:r>
            <a:r>
              <a:rPr lang="en">
                <a:solidFill>
                  <a:srgbClr val="311324"/>
                </a:solidFill>
                <a:highlight>
                  <a:srgbClr val="FFFFFF"/>
                </a:highlight>
                <a:latin typeface="Roboto"/>
                <a:ea typeface="Roboto"/>
                <a:cs typeface="Roboto"/>
                <a:sym typeface="Roboto"/>
              </a:rPr>
              <a:t>. Introduce mejoras a AID y THAID. En lugar de usar stopping rules, hace crecer un árbol grande y luego lo poda a un tamaño que tiene el error más bajo en cross-validation. El procedimiento de poda se basa en la idea de cortar el enlace más débil, con los enlaces indexados por los valores de un parámetro de regularización llamado cost-complexity. </a:t>
            </a:r>
            <a:endParaRPr>
              <a:solidFill>
                <a:srgbClr val="311324"/>
              </a:solidFill>
              <a:highlight>
                <a:srgbClr val="FFFFFF"/>
              </a:highlight>
              <a:latin typeface="Roboto"/>
              <a:ea typeface="Roboto"/>
              <a:cs typeface="Roboto"/>
              <a:sym typeface="Roboto"/>
            </a:endParaRPr>
          </a:p>
          <a:p>
            <a:pPr indent="0" lvl="0" marL="457200" rtl="0" algn="l">
              <a:lnSpc>
                <a:spcPct val="115000"/>
              </a:lnSpc>
              <a:spcBef>
                <a:spcPts val="1200"/>
              </a:spcBef>
              <a:spcAft>
                <a:spcPts val="0"/>
              </a:spcAft>
              <a:buNone/>
            </a:pPr>
            <a:r>
              <a:rPr lang="en">
                <a:solidFill>
                  <a:srgbClr val="311324"/>
                </a:solidFill>
                <a:highlight>
                  <a:srgbClr val="FFFFFF"/>
                </a:highlight>
                <a:latin typeface="Roboto"/>
                <a:ea typeface="Roboto"/>
                <a:cs typeface="Roboto"/>
                <a:sym typeface="Roboto"/>
              </a:rPr>
              <a:t>Mejoras posteriores: </a:t>
            </a:r>
            <a:endParaRPr>
              <a:solidFill>
                <a:srgbClr val="311324"/>
              </a:solidFill>
              <a:highlight>
                <a:srgbClr val="FFFFFF"/>
              </a:highlight>
              <a:latin typeface="Roboto"/>
              <a:ea typeface="Roboto"/>
              <a:cs typeface="Roboto"/>
              <a:sym typeface="Roboto"/>
            </a:endParaRPr>
          </a:p>
          <a:p>
            <a:pPr indent="-298450" lvl="0" marL="914400" rtl="0" algn="l">
              <a:spcBef>
                <a:spcPts val="1200"/>
              </a:spcBef>
              <a:spcAft>
                <a:spcPts val="0"/>
              </a:spcAft>
              <a:buClr>
                <a:srgbClr val="311324"/>
              </a:buClr>
              <a:buSzPts val="1100"/>
              <a:buFont typeface="Roboto"/>
              <a:buChar char="○"/>
            </a:pPr>
            <a:r>
              <a:rPr lang="en">
                <a:solidFill>
                  <a:srgbClr val="311324"/>
                </a:solidFill>
                <a:highlight>
                  <a:srgbClr val="FFFFFF"/>
                </a:highlight>
                <a:latin typeface="Roboto"/>
                <a:ea typeface="Roboto"/>
                <a:cs typeface="Roboto"/>
                <a:sym typeface="Roboto"/>
              </a:rPr>
              <a:t>Ajustar regresiones por mínimos cuadrados en cada nodo. </a:t>
            </a:r>
            <a:endParaRPr>
              <a:solidFill>
                <a:srgbClr val="311324"/>
              </a:solidFill>
              <a:highlight>
                <a:srgbClr val="FFFFFF"/>
              </a:highlight>
              <a:latin typeface="Roboto"/>
              <a:ea typeface="Roboto"/>
              <a:cs typeface="Roboto"/>
              <a:sym typeface="Roboto"/>
            </a:endParaRPr>
          </a:p>
          <a:p>
            <a:pPr indent="-298450" lvl="0" marL="914400" rtl="0" algn="l">
              <a:spcBef>
                <a:spcPts val="0"/>
              </a:spcBef>
              <a:spcAft>
                <a:spcPts val="0"/>
              </a:spcAft>
              <a:buClr>
                <a:srgbClr val="311324"/>
              </a:buClr>
              <a:buSzPts val="1100"/>
              <a:buFont typeface="Roboto"/>
              <a:buChar char="○"/>
            </a:pPr>
            <a:r>
              <a:rPr lang="en">
                <a:solidFill>
                  <a:srgbClr val="311324"/>
                </a:solidFill>
                <a:highlight>
                  <a:srgbClr val="FFFFFF"/>
                </a:highlight>
                <a:latin typeface="Roboto"/>
                <a:ea typeface="Roboto"/>
                <a:cs typeface="Roboto"/>
                <a:sym typeface="Roboto"/>
              </a:rPr>
              <a:t>Cambiar la función de pérdida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2001 - Breiman et al. </a:t>
            </a:r>
            <a:r>
              <a:rPr lang="en" u="sng">
                <a:solidFill>
                  <a:srgbClr val="311324"/>
                </a:solidFill>
                <a:highlight>
                  <a:srgbClr val="FFFFFF"/>
                </a:highlight>
                <a:latin typeface="Roboto"/>
                <a:ea typeface="Roboto"/>
                <a:cs typeface="Roboto"/>
                <a:sym typeface="Roboto"/>
              </a:rPr>
              <a:t>Random Forest</a:t>
            </a:r>
            <a:r>
              <a:rPr lang="en">
                <a:solidFill>
                  <a:srgbClr val="311324"/>
                </a:solidFill>
                <a:highlight>
                  <a:srgbClr val="FFFFFF"/>
                </a:highlight>
                <a:latin typeface="Roboto"/>
                <a:ea typeface="Roboto"/>
                <a:cs typeface="Roboto"/>
                <a:sym typeface="Roboto"/>
              </a:rPr>
              <a:t>. Un método que entrena muchos árboles de gran profundidad en distintas muestras de un mismo dataset y que selecciona de manera random las variables predictoras sobre las que se realiza cada split. Esos árboles luego son combinados utilizando votación si se trata de un problema de clasificación o mediante promedio si se trata de regresión. Este método permitió reducir el overfitting y sesgo al mismo tiempo. </a:t>
            </a:r>
            <a:endParaRPr i="1">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92671a4c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992671a4c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Entonces… habiendo visto el lugar que ocupa CART, nos interesa saber qué es un método no paramétrico, </a:t>
            </a:r>
            <a:r>
              <a:rPr lang="en">
                <a:solidFill>
                  <a:srgbClr val="311324"/>
                </a:solidFill>
                <a:highlight>
                  <a:schemeClr val="lt1"/>
                </a:highlight>
                <a:latin typeface="Roboto"/>
                <a:ea typeface="Roboto"/>
                <a:cs typeface="Roboto"/>
                <a:sym typeface="Roboto"/>
              </a:rPr>
              <a:t>cómo es un algoritmo que utiliza la partición recursiva binaria</a:t>
            </a:r>
            <a:r>
              <a:rPr lang="en">
                <a:solidFill>
                  <a:srgbClr val="311324"/>
                </a:solidFill>
                <a:highlight>
                  <a:srgbClr val="FFFFFF"/>
                </a:highlight>
                <a:latin typeface="Roboto"/>
                <a:ea typeface="Roboto"/>
                <a:cs typeface="Roboto"/>
                <a:sym typeface="Roboto"/>
              </a:rPr>
              <a:t> y </a:t>
            </a:r>
            <a:r>
              <a:rPr lang="en">
                <a:solidFill>
                  <a:srgbClr val="311324"/>
                </a:solidFill>
                <a:highlight>
                  <a:schemeClr val="lt1"/>
                </a:highlight>
                <a:latin typeface="Roboto"/>
                <a:ea typeface="Roboto"/>
                <a:cs typeface="Roboto"/>
                <a:sym typeface="Roboto"/>
              </a:rPr>
              <a:t>qué hace que un algoritmo sea greedy</a:t>
            </a:r>
            <a:r>
              <a:rPr lang="en">
                <a:solidFill>
                  <a:srgbClr val="311324"/>
                </a:solidFill>
                <a:highlight>
                  <a:srgbClr val="FFFFFF"/>
                </a:highlight>
                <a:latin typeface="Roboto"/>
                <a:ea typeface="Roboto"/>
                <a:cs typeface="Roboto"/>
                <a:sym typeface="Roboto"/>
              </a:rPr>
              <a:t>. </a:t>
            </a:r>
            <a:endParaRPr sz="1200">
              <a:solidFill>
                <a:schemeClr val="dk1"/>
              </a:solidFill>
            </a:endParaRPr>
          </a:p>
          <a:p>
            <a:pPr indent="-381000" lvl="0" marL="381000" rtl="0" algn="l">
              <a:lnSpc>
                <a:spcPct val="100000"/>
              </a:lnSpc>
              <a:spcBef>
                <a:spcPts val="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9e1cfaf1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9e1cfaf1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11324"/>
                </a:solidFill>
                <a:highlight>
                  <a:srgbClr val="FFFFFF"/>
                </a:highlight>
                <a:latin typeface="Roboto"/>
                <a:ea typeface="Roboto"/>
                <a:cs typeface="Roboto"/>
                <a:sym typeface="Roboto"/>
              </a:rPr>
              <a:t>En primer lugar veremos qué significa que un modelo sea no paramétrico.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Significa que no hay una asunción previa sobre la distribución de los parámetros poblacionales.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Por ejemplo, un método que sí es paramétrico es la regresión por mínimos cuadrados ordinarios. Dicho método posee tres tipos de supuestos: </a:t>
            </a:r>
            <a:endParaRPr>
              <a:solidFill>
                <a:srgbClr val="311324"/>
              </a:solidFill>
              <a:highlight>
                <a:srgbClr val="FFFFFF"/>
              </a:highlight>
              <a:latin typeface="Roboto"/>
              <a:ea typeface="Roboto"/>
              <a:cs typeface="Roboto"/>
              <a:sym typeface="Roboto"/>
            </a:endParaRPr>
          </a:p>
          <a:p>
            <a:pPr indent="-298450" lvl="0" marL="457200" rtl="0" algn="l">
              <a:spcBef>
                <a:spcPts val="200"/>
              </a:spcBef>
              <a:spcAft>
                <a:spcPts val="0"/>
              </a:spcAft>
              <a:buClr>
                <a:srgbClr val="311324"/>
              </a:buClr>
              <a:buSzPts val="1100"/>
              <a:buFont typeface="Roboto"/>
              <a:buChar char="●"/>
            </a:pPr>
            <a:r>
              <a:rPr lang="en">
                <a:solidFill>
                  <a:srgbClr val="311324"/>
                </a:solidFill>
                <a:highlight>
                  <a:srgbClr val="FFFFFF"/>
                </a:highlight>
                <a:latin typeface="Roboto"/>
                <a:ea typeface="Roboto"/>
                <a:cs typeface="Roboto"/>
                <a:sym typeface="Roboto"/>
              </a:rPr>
              <a:t>La esperanza de los errores es igual a 0. </a:t>
            </a:r>
            <a:endParaRPr>
              <a:solidFill>
                <a:srgbClr val="311324"/>
              </a:solidFill>
              <a:highlight>
                <a:srgbClr val="FFFFFF"/>
              </a:highlight>
              <a:latin typeface="Roboto"/>
              <a:ea typeface="Roboto"/>
              <a:cs typeface="Roboto"/>
              <a:sym typeface="Roboto"/>
            </a:endParaRPr>
          </a:p>
          <a:p>
            <a:pPr indent="-298450" lvl="0" marL="457200" rtl="0" algn="l">
              <a:spcBef>
                <a:spcPts val="0"/>
              </a:spcBef>
              <a:spcAft>
                <a:spcPts val="0"/>
              </a:spcAft>
              <a:buClr>
                <a:srgbClr val="311324"/>
              </a:buClr>
              <a:buSzPts val="1100"/>
              <a:buFont typeface="Roboto"/>
              <a:buChar char="●"/>
            </a:pPr>
            <a:r>
              <a:rPr lang="en">
                <a:solidFill>
                  <a:srgbClr val="311324"/>
                </a:solidFill>
                <a:highlight>
                  <a:srgbClr val="FFFFFF"/>
                </a:highlight>
                <a:latin typeface="Roboto"/>
                <a:ea typeface="Roboto"/>
                <a:cs typeface="Roboto"/>
                <a:sym typeface="Roboto"/>
              </a:rPr>
              <a:t>La varianza de los errores es para todos igual y, por lo tanto, es constante.</a:t>
            </a:r>
            <a:endParaRPr>
              <a:solidFill>
                <a:srgbClr val="311324"/>
              </a:solidFill>
              <a:highlight>
                <a:srgbClr val="FFFFFF"/>
              </a:highlight>
              <a:latin typeface="Roboto"/>
              <a:ea typeface="Roboto"/>
              <a:cs typeface="Roboto"/>
              <a:sym typeface="Roboto"/>
            </a:endParaRPr>
          </a:p>
          <a:p>
            <a:pPr indent="-298450" lvl="0" marL="457200" rtl="0" algn="l">
              <a:spcBef>
                <a:spcPts val="0"/>
              </a:spcBef>
              <a:spcAft>
                <a:spcPts val="0"/>
              </a:spcAft>
              <a:buClr>
                <a:srgbClr val="311324"/>
              </a:buClr>
              <a:buSzPts val="1100"/>
              <a:buFont typeface="Roboto"/>
              <a:buChar char="●"/>
            </a:pPr>
            <a:r>
              <a:rPr lang="en">
                <a:solidFill>
                  <a:srgbClr val="311324"/>
                </a:solidFill>
                <a:highlight>
                  <a:srgbClr val="FFFFFF"/>
                </a:highlight>
                <a:latin typeface="Roboto"/>
                <a:ea typeface="Roboto"/>
                <a:cs typeface="Roboto"/>
                <a:sym typeface="Roboto"/>
              </a:rPr>
              <a:t>Los errores se distribuyen normalmente con media 0 y varianza </a:t>
            </a:r>
            <a:r>
              <a:rPr lang="en">
                <a:solidFill>
                  <a:schemeClr val="dk1"/>
                </a:solidFill>
                <a:latin typeface="Roboto"/>
                <a:ea typeface="Roboto"/>
                <a:cs typeface="Roboto"/>
                <a:sym typeface="Roboto"/>
              </a:rPr>
              <a:t>σ</a:t>
            </a:r>
            <a:r>
              <a:rPr baseline="30000" lang="en">
                <a:solidFill>
                  <a:schemeClr val="dk1"/>
                </a:solidFill>
                <a:latin typeface="Roboto"/>
                <a:ea typeface="Roboto"/>
                <a:cs typeface="Roboto"/>
                <a:sym typeface="Roboto"/>
              </a:rPr>
              <a:t>2 </a:t>
            </a:r>
            <a:endParaRPr baseline="30000">
              <a:solidFill>
                <a:schemeClr val="dk1"/>
              </a:solidFill>
              <a:latin typeface="Roboto"/>
              <a:ea typeface="Roboto"/>
              <a:cs typeface="Roboto"/>
              <a:sym typeface="Roboto"/>
            </a:endParaRPr>
          </a:p>
          <a:p>
            <a:pPr indent="0" lvl="0" marL="0" rtl="0" algn="l">
              <a:spcBef>
                <a:spcPts val="200"/>
              </a:spcBef>
              <a:spcAft>
                <a:spcPts val="0"/>
              </a:spcAft>
              <a:buNone/>
            </a:pPr>
            <a:r>
              <a:t/>
            </a:r>
            <a:endParaRPr>
              <a:solidFill>
                <a:schemeClr val="dk1"/>
              </a:solidFill>
              <a:latin typeface="Roboto"/>
              <a:ea typeface="Roboto"/>
              <a:cs typeface="Roboto"/>
              <a:sym typeface="Roboto"/>
            </a:endParaRPr>
          </a:p>
          <a:p>
            <a:pPr indent="0" lvl="0" marL="0" rtl="0" algn="l">
              <a:spcBef>
                <a:spcPts val="200"/>
              </a:spcBef>
              <a:spcAft>
                <a:spcPts val="0"/>
              </a:spcAft>
              <a:buNone/>
            </a:pPr>
            <a:r>
              <a:rPr lang="en">
                <a:solidFill>
                  <a:schemeClr val="dk1"/>
                </a:solidFill>
                <a:latin typeface="Roboto"/>
                <a:ea typeface="Roboto"/>
                <a:cs typeface="Roboto"/>
                <a:sym typeface="Roboto"/>
              </a:rPr>
              <a:t>Supongamos que tenemos una variable respuesta, Y y una única variable predictora X. El supuesto que tenemos por detrás en este tipo de modelos es que para un valor de X, supongamos x</a:t>
            </a:r>
            <a:r>
              <a:rPr baseline="-25000"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 , los valores de Y se distribuyen normalmente con una media igual a beta_0 + beta_1*x</a:t>
            </a:r>
            <a:r>
              <a:rPr baseline="-25000"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 y una varianza σ</a:t>
            </a:r>
            <a:r>
              <a:rPr baseline="30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 . </a:t>
            </a:r>
            <a:endParaRPr>
              <a:solidFill>
                <a:schemeClr val="dk1"/>
              </a:solidFill>
              <a:latin typeface="Roboto"/>
              <a:ea typeface="Roboto"/>
              <a:cs typeface="Roboto"/>
              <a:sym typeface="Roboto"/>
            </a:endParaRPr>
          </a:p>
          <a:p>
            <a:pPr indent="0" lvl="0" marL="0" rtl="0" algn="l">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[acitvar animación]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rPr lang="en">
                <a:solidFill>
                  <a:srgbClr val="311324"/>
                </a:solidFill>
                <a:highlight>
                  <a:srgbClr val="FFFFFF"/>
                </a:highlight>
                <a:latin typeface="Roboto"/>
                <a:ea typeface="Roboto"/>
                <a:cs typeface="Roboto"/>
                <a:sym typeface="Roboto"/>
              </a:rPr>
              <a:t>En cambio en un modelo como CART no asumimos necesariamente que los valores observados de Y dado un valor de X=</a:t>
            </a:r>
            <a:r>
              <a:rPr lang="en">
                <a:solidFill>
                  <a:schemeClr val="dk1"/>
                </a:solidFill>
                <a:latin typeface="Roboto"/>
                <a:ea typeface="Roboto"/>
                <a:cs typeface="Roboto"/>
                <a:sym typeface="Roboto"/>
              </a:rPr>
              <a:t>x</a:t>
            </a:r>
            <a:r>
              <a:rPr baseline="-25000" lang="en">
                <a:solidFill>
                  <a:schemeClr val="dk1"/>
                </a:solidFill>
                <a:latin typeface="Roboto"/>
                <a:ea typeface="Roboto"/>
                <a:cs typeface="Roboto"/>
                <a:sym typeface="Roboto"/>
              </a:rPr>
              <a:t>1 </a:t>
            </a:r>
            <a:r>
              <a:rPr lang="en">
                <a:solidFill>
                  <a:schemeClr val="dk1"/>
                </a:solidFill>
                <a:latin typeface="Roboto"/>
                <a:ea typeface="Roboto"/>
                <a:cs typeface="Roboto"/>
                <a:sym typeface="Roboto"/>
              </a:rPr>
              <a:t>tengan una distribución definida, sino que la distribución puede ser totalmente libre y/o desconocida. </a:t>
            </a:r>
            <a:endParaRPr>
              <a:solidFill>
                <a:srgbClr val="311324"/>
              </a:solidFill>
              <a:highlight>
                <a:srgbClr val="FFFFFF"/>
              </a:highlight>
              <a:latin typeface="Roboto"/>
              <a:ea typeface="Roboto"/>
              <a:cs typeface="Roboto"/>
              <a:sym typeface="Roboto"/>
            </a:endParaRPr>
          </a:p>
          <a:p>
            <a:pPr indent="0" lvl="0" marL="0" rtl="0" algn="l">
              <a:spcBef>
                <a:spcPts val="200"/>
              </a:spcBef>
              <a:spcAft>
                <a:spcPts val="0"/>
              </a:spcAft>
              <a:buNone/>
            </a:pPr>
            <a:r>
              <a:t/>
            </a:r>
            <a:endParaRPr baseline="-25000">
              <a:solidFill>
                <a:srgbClr val="3113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endParaRPr>
          </a:p>
          <a:p>
            <a:pPr indent="-381000" lvl="0" marL="381000" rtl="0" algn="l">
              <a:lnSpc>
                <a:spcPct val="100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flipH="1">
            <a:off x="8246400" y="4245875"/>
            <a:ext cx="897600" cy="897600"/>
          </a:xfrm>
          <a:prstGeom prst="round1Rect">
            <a:avLst>
              <a:gd fmla="val 16667" name="adj"/>
            </a:avLst>
          </a:prstGeom>
          <a:solidFill>
            <a:schemeClr val="l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1" name="Google Shape;71;p1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72" name="Google Shape;72;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7" name="Google Shape;77;p1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8" name="Google Shape;78;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3" name="Google Shape;83;p1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 name="Google Shape;84;p1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5" name="Google Shape;85;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1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0" name="Google Shape;90;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1" name="Shape 91"/>
        <p:cNvGrpSpPr/>
        <p:nvPr/>
      </p:nvGrpSpPr>
      <p:grpSpPr>
        <a:xfrm>
          <a:off x="0" y="0"/>
          <a:ext cx="0" cy="0"/>
          <a:chOff x="0" y="0"/>
          <a:chExt cx="0" cy="0"/>
        </a:xfrm>
      </p:grpSpPr>
      <p:sp>
        <p:nvSpPr>
          <p:cNvPr id="92" name="Google Shape;92;p1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5" name="Google Shape;95;p1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96" name="Google Shape;96;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7" name="Shape 97"/>
        <p:cNvGrpSpPr/>
        <p:nvPr/>
      </p:nvGrpSpPr>
      <p:grpSpPr>
        <a:xfrm>
          <a:off x="0" y="0"/>
          <a:ext cx="0" cy="0"/>
          <a:chOff x="0" y="0"/>
          <a:chExt cx="0" cy="0"/>
        </a:xfrm>
      </p:grpSpPr>
      <p:sp>
        <p:nvSpPr>
          <p:cNvPr id="98" name="Google Shape;98;p19"/>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99" name="Google Shape;99;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0" name="Shape 100"/>
        <p:cNvGrpSpPr/>
        <p:nvPr/>
      </p:nvGrpSpPr>
      <p:grpSpPr>
        <a:xfrm>
          <a:off x="0" y="0"/>
          <a:ext cx="0" cy="0"/>
          <a:chOff x="0" y="0"/>
          <a:chExt cx="0" cy="0"/>
        </a:xfrm>
      </p:grpSpPr>
      <p:sp>
        <p:nvSpPr>
          <p:cNvPr id="101" name="Google Shape;101;p2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04" name="Google Shape;104;p2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2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06" name="Google Shape;106;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07" name="Shape 107"/>
        <p:cNvGrpSpPr/>
        <p:nvPr/>
      </p:nvGrpSpPr>
      <p:grpSpPr>
        <a:xfrm>
          <a:off x="0" y="0"/>
          <a:ext cx="0" cy="0"/>
          <a:chOff x="0" y="0"/>
          <a:chExt cx="0" cy="0"/>
        </a:xfrm>
      </p:grpSpPr>
      <p:sp>
        <p:nvSpPr>
          <p:cNvPr id="108" name="Google Shape;108;p2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1" name="Google Shape;111;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114" name="Google Shape;114;p2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5" name="Google Shape;115;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6" name="Shape 116"/>
        <p:cNvGrpSpPr/>
        <p:nvPr/>
      </p:nvGrpSpPr>
      <p:grpSpPr>
        <a:xfrm>
          <a:off x="0" y="0"/>
          <a:ext cx="0" cy="0"/>
          <a:chOff x="0" y="0"/>
          <a:chExt cx="0" cy="0"/>
        </a:xfrm>
      </p:grpSpPr>
      <p:sp>
        <p:nvSpPr>
          <p:cNvPr id="117" name="Google Shape;117;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5"/>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6" name="Google Shape;126;p2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27" name="Google Shape;12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32" name="Google Shape;132;p2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3" name="Google Shape;133;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4" name="Shape 134"/>
        <p:cNvGrpSpPr/>
        <p:nvPr/>
      </p:nvGrpSpPr>
      <p:grpSpPr>
        <a:xfrm>
          <a:off x="0" y="0"/>
          <a:ext cx="0" cy="0"/>
          <a:chOff x="0" y="0"/>
          <a:chExt cx="0" cy="0"/>
        </a:xfrm>
      </p:grpSpPr>
      <p:sp>
        <p:nvSpPr>
          <p:cNvPr id="135" name="Google Shape;135;p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38" name="Google Shape;138;p2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39" name="Google Shape;139;p2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40" name="Google Shape;140;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5" name="Google Shape;145;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0" name="Google Shape;150;p2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151" name="Google Shape;151;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3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54" name="Google Shape;154;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3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59" name="Google Shape;159;p3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0" name="Google Shape;160;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161" name="Google Shape;161;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3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166" name="Google Shape;166;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67" name="Shape 167"/>
        <p:cNvGrpSpPr/>
        <p:nvPr/>
      </p:nvGrpSpPr>
      <p:grpSpPr>
        <a:xfrm>
          <a:off x="0" y="0"/>
          <a:ext cx="0" cy="0"/>
          <a:chOff x="0" y="0"/>
          <a:chExt cx="0" cy="0"/>
        </a:xfrm>
      </p:grpSpPr>
      <p:sp>
        <p:nvSpPr>
          <p:cNvPr id="168" name="Google Shape;168;p3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69" name="Google Shape;169;p3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70" name="Google Shape;170;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sp>
        <p:nvSpPr>
          <p:cNvPr id="174" name="Google Shape;174;p3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75" name="Google Shape;175;p3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0" name="Shape 180"/>
        <p:cNvGrpSpPr/>
        <p:nvPr/>
      </p:nvGrpSpPr>
      <p:grpSpPr>
        <a:xfrm>
          <a:off x="0" y="0"/>
          <a:ext cx="0" cy="0"/>
          <a:chOff x="0" y="0"/>
          <a:chExt cx="0" cy="0"/>
        </a:xfrm>
      </p:grpSpPr>
      <p:sp>
        <p:nvSpPr>
          <p:cNvPr id="181" name="Google Shape;181;p3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7"/>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3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85" name="Google Shape;185;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6" name="Shape 186"/>
        <p:cNvGrpSpPr/>
        <p:nvPr/>
      </p:nvGrpSpPr>
      <p:grpSpPr>
        <a:xfrm>
          <a:off x="0" y="0"/>
          <a:ext cx="0" cy="0"/>
          <a:chOff x="0" y="0"/>
          <a:chExt cx="0" cy="0"/>
        </a:xfrm>
      </p:grpSpPr>
      <p:sp>
        <p:nvSpPr>
          <p:cNvPr id="187" name="Google Shape;187;p3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0" name="Google Shape;190;p3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1" name="Google Shape;191;p3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2" name="Shape 192"/>
        <p:cNvGrpSpPr/>
        <p:nvPr/>
      </p:nvGrpSpPr>
      <p:grpSpPr>
        <a:xfrm>
          <a:off x="0" y="0"/>
          <a:ext cx="0" cy="0"/>
          <a:chOff x="0" y="0"/>
          <a:chExt cx="0" cy="0"/>
        </a:xfrm>
      </p:grpSpPr>
      <p:sp>
        <p:nvSpPr>
          <p:cNvPr id="193" name="Google Shape;193;p3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6" name="Google Shape;196;p39"/>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7" name="Google Shape;197;p39"/>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8" name="Google Shape;198;p3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p40"/>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0"/>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3" name="Google Shape;203;p4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04" name="Shape 204"/>
        <p:cNvGrpSpPr/>
        <p:nvPr/>
      </p:nvGrpSpPr>
      <p:grpSpPr>
        <a:xfrm>
          <a:off x="0" y="0"/>
          <a:ext cx="0" cy="0"/>
          <a:chOff x="0" y="0"/>
          <a:chExt cx="0" cy="0"/>
        </a:xfrm>
      </p:grpSpPr>
      <p:sp>
        <p:nvSpPr>
          <p:cNvPr id="205" name="Google Shape;205;p4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1"/>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1"/>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8" name="Google Shape;208;p41"/>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209" name="Google Shape;209;p4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10" name="Shape 210"/>
        <p:cNvGrpSpPr/>
        <p:nvPr/>
      </p:nvGrpSpPr>
      <p:grpSpPr>
        <a:xfrm>
          <a:off x="0" y="0"/>
          <a:ext cx="0" cy="0"/>
          <a:chOff x="0" y="0"/>
          <a:chExt cx="0" cy="0"/>
        </a:xfrm>
      </p:grpSpPr>
      <p:sp>
        <p:nvSpPr>
          <p:cNvPr id="211" name="Google Shape;211;p42"/>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12" name="Google Shape;212;p4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13" name="Shape 213"/>
        <p:cNvGrpSpPr/>
        <p:nvPr/>
      </p:nvGrpSpPr>
      <p:grpSpPr>
        <a:xfrm>
          <a:off x="0" y="0"/>
          <a:ext cx="0" cy="0"/>
          <a:chOff x="0" y="0"/>
          <a:chExt cx="0" cy="0"/>
        </a:xfrm>
      </p:grpSpPr>
      <p:sp>
        <p:nvSpPr>
          <p:cNvPr id="214" name="Google Shape;214;p4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17" name="Google Shape;217;p43"/>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8" name="Google Shape;218;p4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19" name="Google Shape;219;p4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20" name="Shape 220"/>
        <p:cNvGrpSpPr/>
        <p:nvPr/>
      </p:nvGrpSpPr>
      <p:grpSpPr>
        <a:xfrm>
          <a:off x="0" y="0"/>
          <a:ext cx="0" cy="0"/>
          <a:chOff x="0" y="0"/>
          <a:chExt cx="0" cy="0"/>
        </a:xfrm>
      </p:grpSpPr>
      <p:sp>
        <p:nvSpPr>
          <p:cNvPr id="221" name="Google Shape;221;p4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4"/>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4" name="Google Shape;224;p4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225" name="Shape 225"/>
        <p:cNvGrpSpPr/>
        <p:nvPr/>
      </p:nvGrpSpPr>
      <p:grpSpPr>
        <a:xfrm>
          <a:off x="0" y="0"/>
          <a:ext cx="0" cy="0"/>
          <a:chOff x="0" y="0"/>
          <a:chExt cx="0" cy="0"/>
        </a:xfrm>
      </p:grpSpPr>
      <p:sp>
        <p:nvSpPr>
          <p:cNvPr id="226" name="Google Shape;226;p45"/>
          <p:cNvSpPr txBox="1"/>
          <p:nvPr>
            <p:ph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227" name="Google Shape;227;p45"/>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28" name="Google Shape;228;p4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29" name="Shape 229"/>
        <p:cNvGrpSpPr/>
        <p:nvPr/>
      </p:nvGrpSpPr>
      <p:grpSpPr>
        <a:xfrm>
          <a:off x="0" y="0"/>
          <a:ext cx="0" cy="0"/>
          <a:chOff x="0" y="0"/>
          <a:chExt cx="0" cy="0"/>
        </a:xfrm>
      </p:grpSpPr>
      <p:sp>
        <p:nvSpPr>
          <p:cNvPr id="230" name="Google Shape;230;p4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5" name="Shape 235"/>
        <p:cNvGrpSpPr/>
        <p:nvPr/>
      </p:nvGrpSpPr>
      <p:grpSpPr>
        <a:xfrm>
          <a:off x="0" y="0"/>
          <a:ext cx="0" cy="0"/>
          <a:chOff x="0" y="0"/>
          <a:chExt cx="0" cy="0"/>
        </a:xfrm>
      </p:grpSpPr>
      <p:sp>
        <p:nvSpPr>
          <p:cNvPr id="236" name="Google Shape;236;p4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8"/>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9" name="Google Shape;239;p4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40" name="Google Shape;240;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1" name="Shape 241"/>
        <p:cNvGrpSpPr/>
        <p:nvPr/>
      </p:nvGrpSpPr>
      <p:grpSpPr>
        <a:xfrm>
          <a:off x="0" y="0"/>
          <a:ext cx="0" cy="0"/>
          <a:chOff x="0" y="0"/>
          <a:chExt cx="0" cy="0"/>
        </a:xfrm>
      </p:grpSpPr>
      <p:sp>
        <p:nvSpPr>
          <p:cNvPr id="242" name="Google Shape;242;p49"/>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43" name="Google Shape;243;p4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4" name="Shape 244"/>
        <p:cNvGrpSpPr/>
        <p:nvPr/>
      </p:nvGrpSpPr>
      <p:grpSpPr>
        <a:xfrm>
          <a:off x="0" y="0"/>
          <a:ext cx="0" cy="0"/>
          <a:chOff x="0" y="0"/>
          <a:chExt cx="0" cy="0"/>
        </a:xfrm>
      </p:grpSpPr>
      <p:sp>
        <p:nvSpPr>
          <p:cNvPr id="245" name="Google Shape;245;p5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48" name="Google Shape;248;p50"/>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9" name="Google Shape;249;p5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0" name="Shape 250"/>
        <p:cNvGrpSpPr/>
        <p:nvPr/>
      </p:nvGrpSpPr>
      <p:grpSpPr>
        <a:xfrm>
          <a:off x="0" y="0"/>
          <a:ext cx="0" cy="0"/>
          <a:chOff x="0" y="0"/>
          <a:chExt cx="0" cy="0"/>
        </a:xfrm>
      </p:grpSpPr>
      <p:sp>
        <p:nvSpPr>
          <p:cNvPr id="251" name="Google Shape;251;p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4" name="Google Shape;254;p51"/>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5" name="Google Shape;255;p51"/>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6" name="Google Shape;256;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7" name="Shape 257"/>
        <p:cNvGrpSpPr/>
        <p:nvPr/>
      </p:nvGrpSpPr>
      <p:grpSpPr>
        <a:xfrm>
          <a:off x="0" y="0"/>
          <a:ext cx="0" cy="0"/>
          <a:chOff x="0" y="0"/>
          <a:chExt cx="0" cy="0"/>
        </a:xfrm>
      </p:grpSpPr>
      <p:sp>
        <p:nvSpPr>
          <p:cNvPr id="258" name="Google Shape;258;p5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2"/>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61" name="Google Shape;261;p5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2" name="Shape 262"/>
        <p:cNvGrpSpPr/>
        <p:nvPr/>
      </p:nvGrpSpPr>
      <p:grpSpPr>
        <a:xfrm>
          <a:off x="0" y="0"/>
          <a:ext cx="0" cy="0"/>
          <a:chOff x="0" y="0"/>
          <a:chExt cx="0" cy="0"/>
        </a:xfrm>
      </p:grpSpPr>
      <p:sp>
        <p:nvSpPr>
          <p:cNvPr id="263" name="Google Shape;263;p53"/>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3"/>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6" name="Google Shape;266;p53"/>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267" name="Google Shape;267;p5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8" name="Shape 268"/>
        <p:cNvGrpSpPr/>
        <p:nvPr/>
      </p:nvGrpSpPr>
      <p:grpSpPr>
        <a:xfrm>
          <a:off x="0" y="0"/>
          <a:ext cx="0" cy="0"/>
          <a:chOff x="0" y="0"/>
          <a:chExt cx="0" cy="0"/>
        </a:xfrm>
      </p:grpSpPr>
      <p:sp>
        <p:nvSpPr>
          <p:cNvPr id="269" name="Google Shape;269;p54"/>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70" name="Google Shape;270;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71" name="Shape 271"/>
        <p:cNvGrpSpPr/>
        <p:nvPr/>
      </p:nvGrpSpPr>
      <p:grpSpPr>
        <a:xfrm>
          <a:off x="0" y="0"/>
          <a:ext cx="0" cy="0"/>
          <a:chOff x="0" y="0"/>
          <a:chExt cx="0" cy="0"/>
        </a:xfrm>
      </p:grpSpPr>
      <p:sp>
        <p:nvSpPr>
          <p:cNvPr id="272" name="Google Shape;272;p55"/>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275" name="Google Shape;275;p55"/>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6" name="Google Shape;276;p5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77" name="Google Shape;277;p5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78" name="Shape 278"/>
        <p:cNvGrpSpPr/>
        <p:nvPr/>
      </p:nvGrpSpPr>
      <p:grpSpPr>
        <a:xfrm>
          <a:off x="0" y="0"/>
          <a:ext cx="0" cy="0"/>
          <a:chOff x="0" y="0"/>
          <a:chExt cx="0" cy="0"/>
        </a:xfrm>
      </p:grpSpPr>
      <p:sp>
        <p:nvSpPr>
          <p:cNvPr id="279" name="Google Shape;279;p56"/>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6"/>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6"/>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2" name="Google Shape;282;p5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283" name="Shape 283"/>
        <p:cNvGrpSpPr/>
        <p:nvPr/>
      </p:nvGrpSpPr>
      <p:grpSpPr>
        <a:xfrm>
          <a:off x="0" y="0"/>
          <a:ext cx="0" cy="0"/>
          <a:chOff x="0" y="0"/>
          <a:chExt cx="0" cy="0"/>
        </a:xfrm>
      </p:grpSpPr>
      <p:sp>
        <p:nvSpPr>
          <p:cNvPr id="284" name="Google Shape;284;p57"/>
          <p:cNvSpPr txBox="1"/>
          <p:nvPr>
            <p:ph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285" name="Google Shape;285;p57"/>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86" name="Google Shape;286;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87" name="Shape 287"/>
        <p:cNvGrpSpPr/>
        <p:nvPr/>
      </p:nvGrpSpPr>
      <p:grpSpPr>
        <a:xfrm>
          <a:off x="0" y="0"/>
          <a:ext cx="0" cy="0"/>
          <a:chOff x="0" y="0"/>
          <a:chExt cx="0" cy="0"/>
        </a:xfrm>
      </p:grpSpPr>
      <p:sp>
        <p:nvSpPr>
          <p:cNvPr id="288" name="Google Shape;288;p5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7.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2.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theme" Target="../theme/theme6.xml"/><Relationship Id="rId10" Type="http://schemas.openxmlformats.org/officeDocument/2006/relationships/slideLayout" Target="../slideLayouts/slideLayout42.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1.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18" name="Shape 118"/>
        <p:cNvGrpSpPr/>
        <p:nvPr/>
      </p:nvGrpSpPr>
      <p:grpSpPr>
        <a:xfrm>
          <a:off x="0" y="0"/>
          <a:ext cx="0" cy="0"/>
          <a:chOff x="0" y="0"/>
          <a:chExt cx="0" cy="0"/>
        </a:xfrm>
      </p:grpSpPr>
      <p:sp>
        <p:nvSpPr>
          <p:cNvPr id="119" name="Google Shape;119;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20" name="Google Shape;120;p2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21" name="Google Shape;121;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sp>
        <p:nvSpPr>
          <p:cNvPr id="177" name="Google Shape;177;p3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78" name="Google Shape;178;p3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79" name="Google Shape;179;p3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4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33" name="Google Shape;233;p4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34" name="Google Shape;234;p4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10.xml"/><Relationship Id="rId4" Type="http://schemas.openxmlformats.org/officeDocument/2006/relationships/image" Target="../media/image2.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comments" Target="../comments/commen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comments" Target="../comments/commen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gif"/><Relationship Id="rId4" Type="http://schemas.openxmlformats.org/officeDocument/2006/relationships/image" Target="../media/image12.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comments" Target="../comments/comment13.xml"/><Relationship Id="rId4" Type="http://schemas.openxmlformats.org/officeDocument/2006/relationships/image" Target="../media/image10.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comments" Target="../comments/comment14.xm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comments" Target="../comments/comment15.xml"/><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8.png"/><Relationship Id="rId5" Type="http://schemas.openxmlformats.org/officeDocument/2006/relationships/image" Target="../media/image41.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hyperlink" Target="http://jmlr.csail.mit.edu/papers/v12/pedregosa11a.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68.png"/><Relationship Id="rId6"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3.jp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96.png"/><Relationship Id="rId5" Type="http://schemas.openxmlformats.org/officeDocument/2006/relationships/image" Target="../media/image71.png"/><Relationship Id="rId6"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image" Target="../media/image7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7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2.xml"/><Relationship Id="rId3" Type="http://schemas.openxmlformats.org/officeDocument/2006/relationships/image" Target="../media/image8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 Id="rId3" Type="http://schemas.openxmlformats.org/officeDocument/2006/relationships/image" Target="../media/image8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82.png"/><Relationship Id="rId5" Type="http://schemas.openxmlformats.org/officeDocument/2006/relationships/image" Target="../media/image72.png"/><Relationship Id="rId6"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5.xml"/><Relationship Id="rId3" Type="http://schemas.openxmlformats.org/officeDocument/2006/relationships/image" Target="../media/image75.jp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6.xml"/><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image" Target="../media/image84.png"/><Relationship Id="rId4" Type="http://schemas.openxmlformats.org/officeDocument/2006/relationships/image" Target="../media/image88.png"/><Relationship Id="rId5" Type="http://schemas.openxmlformats.org/officeDocument/2006/relationships/image" Target="../media/image87.png"/><Relationship Id="rId6"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 Id="rId3" Type="http://schemas.openxmlformats.org/officeDocument/2006/relationships/image" Target="../media/image102.jp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image" Target="../media/image9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 Id="rId3"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8.png"/><Relationship Id="rId6" Type="http://schemas.openxmlformats.org/officeDocument/2006/relationships/image" Target="../media/image92.png"/><Relationship Id="rId7" Type="http://schemas.openxmlformats.org/officeDocument/2006/relationships/image" Target="../media/image10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 Id="rId3"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3.png"/><Relationship Id="rId4"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10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104.jpg"/><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8.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1"/>
          <p:cNvSpPr txBox="1"/>
          <p:nvPr>
            <p:ph type="title"/>
          </p:nvPr>
        </p:nvSpPr>
        <p:spPr>
          <a:xfrm>
            <a:off x="2490275" y="984275"/>
            <a:ext cx="3922500" cy="1012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Árboles de Regresión </a:t>
            </a:r>
            <a:endParaRPr sz="6500">
              <a:highlight>
                <a:schemeClr val="dk1"/>
              </a:highlight>
            </a:endParaRPr>
          </a:p>
        </p:txBody>
      </p:sp>
      <p:sp>
        <p:nvSpPr>
          <p:cNvPr id="296" name="Google Shape;296;p61"/>
          <p:cNvSpPr txBox="1"/>
          <p:nvPr>
            <p:ph idx="4294967295" type="ctrTitle"/>
          </p:nvPr>
        </p:nvSpPr>
        <p:spPr>
          <a:xfrm>
            <a:off x="2236300" y="1583625"/>
            <a:ext cx="4353300" cy="105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2020"/>
              <a:t>Una aproximación a CART y su utilización mediante </a:t>
            </a:r>
            <a:r>
              <a:rPr lang="en" sz="2020">
                <a:latin typeface="Encode Sans"/>
                <a:ea typeface="Encode Sans"/>
                <a:cs typeface="Encode Sans"/>
                <a:sym typeface="Encode Sans"/>
              </a:rPr>
              <a:t>rpart</a:t>
            </a:r>
            <a:endParaRPr sz="2020">
              <a:latin typeface="Encode Sans"/>
              <a:ea typeface="Encode Sans"/>
              <a:cs typeface="Encode Sans"/>
              <a:sym typeface="Encode Sans"/>
            </a:endParaRPr>
          </a:p>
        </p:txBody>
      </p:sp>
      <p:pic>
        <p:nvPicPr>
          <p:cNvPr id="297" name="Google Shape;297;p61"/>
          <p:cNvPicPr preferRelativeResize="0"/>
          <p:nvPr/>
        </p:nvPicPr>
        <p:blipFill rotWithShape="1">
          <a:blip r:embed="rId4">
            <a:alphaModFix/>
          </a:blip>
          <a:srcRect b="0" l="0" r="0" t="0"/>
          <a:stretch/>
        </p:blipFill>
        <p:spPr>
          <a:xfrm>
            <a:off x="5122175" y="2680475"/>
            <a:ext cx="1774075" cy="1774075"/>
          </a:xfrm>
          <a:prstGeom prst="rect">
            <a:avLst/>
          </a:prstGeom>
          <a:noFill/>
          <a:ln cap="flat" cmpd="sng" w="9525">
            <a:solidFill>
              <a:schemeClr val="lt1"/>
            </a:solidFill>
            <a:prstDash val="solid"/>
            <a:round/>
            <a:headEnd len="sm" w="sm" type="none"/>
            <a:tailEnd len="sm" w="sm" type="none"/>
          </a:ln>
        </p:spPr>
      </p:pic>
      <p:sp>
        <p:nvSpPr>
          <p:cNvPr id="298" name="Google Shape;298;p61"/>
          <p:cNvSpPr txBox="1"/>
          <p:nvPr/>
        </p:nvSpPr>
        <p:spPr>
          <a:xfrm>
            <a:off x="4875875" y="4453200"/>
            <a:ext cx="28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Ignacio Ibarra</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indent="457200" lvl="0" marL="0" rtl="0" algn="l">
              <a:spcBef>
                <a:spcPts val="0"/>
              </a:spcBef>
              <a:spcAft>
                <a:spcPts val="0"/>
              </a:spcAft>
              <a:buNone/>
            </a:pPr>
            <a:r>
              <a:rPr lang="en">
                <a:solidFill>
                  <a:srgbClr val="D9D9D9"/>
                </a:solidFill>
                <a:latin typeface="Roboto"/>
                <a:ea typeface="Roboto"/>
                <a:cs typeface="Roboto"/>
                <a:sym typeface="Roboto"/>
              </a:rPr>
              <a:t>Economía, FCE-UBA</a:t>
            </a:r>
            <a:endParaRPr>
              <a:solidFill>
                <a:srgbClr val="D9D9D9"/>
              </a:solidFill>
              <a:latin typeface="Roboto"/>
              <a:ea typeface="Roboto"/>
              <a:cs typeface="Roboto"/>
              <a:sym typeface="Roboto"/>
            </a:endParaRPr>
          </a:p>
        </p:txBody>
      </p:sp>
      <p:pic>
        <p:nvPicPr>
          <p:cNvPr id="299" name="Google Shape;299;p61"/>
          <p:cNvPicPr preferRelativeResize="0"/>
          <p:nvPr/>
        </p:nvPicPr>
        <p:blipFill>
          <a:blip r:embed="rId5">
            <a:alphaModFix/>
          </a:blip>
          <a:stretch>
            <a:fillRect/>
          </a:stretch>
        </p:blipFill>
        <p:spPr>
          <a:xfrm>
            <a:off x="2019300" y="2680475"/>
            <a:ext cx="1591999" cy="1774075"/>
          </a:xfrm>
          <a:prstGeom prst="rect">
            <a:avLst/>
          </a:prstGeom>
          <a:noFill/>
          <a:ln cap="flat" cmpd="sng" w="9525">
            <a:solidFill>
              <a:schemeClr val="lt1"/>
            </a:solidFill>
            <a:prstDash val="solid"/>
            <a:round/>
            <a:headEnd len="sm" w="sm" type="none"/>
            <a:tailEnd len="sm" w="sm" type="none"/>
          </a:ln>
        </p:spPr>
      </p:pic>
      <p:sp>
        <p:nvSpPr>
          <p:cNvPr id="300" name="Google Shape;300;p61"/>
          <p:cNvSpPr txBox="1"/>
          <p:nvPr/>
        </p:nvSpPr>
        <p:spPr>
          <a:xfrm>
            <a:off x="1731300" y="4453200"/>
            <a:ext cx="287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Federico Checozzi</a:t>
            </a:r>
            <a:endParaRPr>
              <a:solidFill>
                <a:schemeClr val="lt1"/>
              </a:solidFill>
              <a:latin typeface="Roboto"/>
              <a:ea typeface="Roboto"/>
              <a:cs typeface="Roboto"/>
              <a:sym typeface="Roboto"/>
            </a:endParaRPr>
          </a:p>
          <a:p>
            <a:pPr indent="457200" lvl="0" marL="0" rtl="0" algn="l">
              <a:spcBef>
                <a:spcPts val="0"/>
              </a:spcBef>
              <a:spcAft>
                <a:spcPts val="0"/>
              </a:spcAft>
              <a:buNone/>
            </a:pPr>
            <a:r>
              <a:rPr lang="en">
                <a:solidFill>
                  <a:srgbClr val="D9D9D9"/>
                </a:solidFill>
                <a:latin typeface="Roboto"/>
                <a:ea typeface="Roboto"/>
                <a:cs typeface="Roboto"/>
                <a:sym typeface="Roboto"/>
              </a:rPr>
              <a:t>Ing. Electrónica, UTN-FRH</a:t>
            </a:r>
            <a:endParaRPr>
              <a:solidFill>
                <a:srgbClr val="D9D9D9"/>
              </a:solidFill>
              <a:latin typeface="Roboto"/>
              <a:ea typeface="Roboto"/>
              <a:cs typeface="Roboto"/>
              <a:sym typeface="Roboto"/>
            </a:endParaRPr>
          </a:p>
        </p:txBody>
      </p:sp>
      <p:pic>
        <p:nvPicPr>
          <p:cNvPr id="301" name="Google Shape;301;p61"/>
          <p:cNvPicPr preferRelativeResize="0"/>
          <p:nvPr/>
        </p:nvPicPr>
        <p:blipFill>
          <a:blip r:embed="rId6">
            <a:alphaModFix/>
          </a:blip>
          <a:stretch>
            <a:fillRect/>
          </a:stretch>
        </p:blipFill>
        <p:spPr>
          <a:xfrm>
            <a:off x="-5071" y="69300"/>
            <a:ext cx="885675" cy="828525"/>
          </a:xfrm>
          <a:prstGeom prst="rect">
            <a:avLst/>
          </a:prstGeom>
          <a:noFill/>
          <a:ln>
            <a:noFill/>
          </a:ln>
        </p:spPr>
      </p:pic>
      <p:sp>
        <p:nvSpPr>
          <p:cNvPr id="302" name="Google Shape;302;p61"/>
          <p:cNvSpPr txBox="1"/>
          <p:nvPr/>
        </p:nvSpPr>
        <p:spPr>
          <a:xfrm>
            <a:off x="757725" y="89500"/>
            <a:ext cx="2871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Maestría en Explotación de Datos y Descubrimiento del Conocimiento</a:t>
            </a:r>
            <a:endParaRPr b="1"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Universidad de Buenos Aires</a:t>
            </a:r>
            <a:endParaRPr sz="1300">
              <a:solidFill>
                <a:schemeClr val="lt1"/>
              </a:solidFill>
              <a:latin typeface="Roboto"/>
              <a:ea typeface="Roboto"/>
              <a:cs typeface="Roboto"/>
              <a:sym typeface="Roboto"/>
            </a:endParaRPr>
          </a:p>
        </p:txBody>
      </p:sp>
      <p:sp>
        <p:nvSpPr>
          <p:cNvPr id="303" name="Google Shape;303;p61"/>
          <p:cNvSpPr txBox="1"/>
          <p:nvPr/>
        </p:nvSpPr>
        <p:spPr>
          <a:xfrm>
            <a:off x="6167925" y="165700"/>
            <a:ext cx="287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Roboto"/>
                <a:ea typeface="Roboto"/>
                <a:cs typeface="Roboto"/>
                <a:sym typeface="Roboto"/>
              </a:rPr>
              <a:t>Enfoque Estadístico del Aprendizaje</a:t>
            </a:r>
            <a:endParaRPr b="1"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Prof. Andrés Farall</a:t>
            </a:r>
            <a:endParaRPr sz="13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70"/>
          <p:cNvSpPr txBox="1"/>
          <p:nvPr>
            <p:ph type="ctrTitle"/>
          </p:nvPr>
        </p:nvSpPr>
        <p:spPr>
          <a:xfrm>
            <a:off x="136738" y="93475"/>
            <a:ext cx="58482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Partición recursiva binaria</a:t>
            </a:r>
            <a:endParaRPr sz="6500">
              <a:highlight>
                <a:schemeClr val="dk1"/>
              </a:highlight>
            </a:endParaRPr>
          </a:p>
        </p:txBody>
      </p:sp>
      <p:pic>
        <p:nvPicPr>
          <p:cNvPr id="405" name="Google Shape;405;p70"/>
          <p:cNvPicPr preferRelativeResize="0"/>
          <p:nvPr/>
        </p:nvPicPr>
        <p:blipFill rotWithShape="1">
          <a:blip r:embed="rId4">
            <a:alphaModFix/>
          </a:blip>
          <a:srcRect b="0" l="0" r="0" t="16317"/>
          <a:stretch/>
        </p:blipFill>
        <p:spPr>
          <a:xfrm>
            <a:off x="2784400" y="880200"/>
            <a:ext cx="4775825" cy="3996599"/>
          </a:xfrm>
          <a:prstGeom prst="rect">
            <a:avLst/>
          </a:prstGeom>
          <a:noFill/>
          <a:ln>
            <a:noFill/>
          </a:ln>
        </p:spPr>
      </p:pic>
      <p:sp>
        <p:nvSpPr>
          <p:cNvPr id="406" name="Google Shape;406;p70"/>
          <p:cNvSpPr/>
          <p:nvPr/>
        </p:nvSpPr>
        <p:spPr>
          <a:xfrm>
            <a:off x="2748450" y="912123"/>
            <a:ext cx="2099375" cy="331850"/>
          </a:xfrm>
          <a:custGeom>
            <a:rect b="b" l="l" r="r" t="t"/>
            <a:pathLst>
              <a:path extrusionOk="0" h="13274" w="83975">
                <a:moveTo>
                  <a:pt x="83975" y="13274"/>
                </a:moveTo>
                <a:cubicBezTo>
                  <a:pt x="78989" y="11087"/>
                  <a:pt x="68055" y="765"/>
                  <a:pt x="54059" y="153"/>
                </a:cubicBezTo>
                <a:cubicBezTo>
                  <a:pt x="40063" y="-459"/>
                  <a:pt x="9010" y="8026"/>
                  <a:pt x="0" y="9600"/>
                </a:cubicBezTo>
              </a:path>
            </a:pathLst>
          </a:custGeom>
          <a:noFill/>
          <a:ln cap="flat" cmpd="sng" w="28575">
            <a:solidFill>
              <a:schemeClr val="dk2"/>
            </a:solidFill>
            <a:prstDash val="solid"/>
            <a:round/>
            <a:headEnd len="med" w="med" type="none"/>
            <a:tailEnd len="med" w="med" type="stealth"/>
          </a:ln>
        </p:spPr>
      </p:sp>
      <p:sp>
        <p:nvSpPr>
          <p:cNvPr id="407" name="Google Shape;407;p70"/>
          <p:cNvSpPr txBox="1"/>
          <p:nvPr/>
        </p:nvSpPr>
        <p:spPr>
          <a:xfrm>
            <a:off x="2264900" y="1099650"/>
            <a:ext cx="5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Raíz</a:t>
            </a:r>
            <a:endParaRPr>
              <a:latin typeface="Roboto"/>
              <a:ea typeface="Roboto"/>
              <a:cs typeface="Roboto"/>
              <a:sym typeface="Roboto"/>
            </a:endParaRPr>
          </a:p>
        </p:txBody>
      </p:sp>
      <p:sp>
        <p:nvSpPr>
          <p:cNvPr id="408" name="Google Shape;408;p70"/>
          <p:cNvSpPr/>
          <p:nvPr/>
        </p:nvSpPr>
        <p:spPr>
          <a:xfrm>
            <a:off x="2472900" y="3960075"/>
            <a:ext cx="2952275" cy="524850"/>
          </a:xfrm>
          <a:custGeom>
            <a:rect b="b" l="l" r="r" t="t"/>
            <a:pathLst>
              <a:path extrusionOk="0" h="20994" w="118091">
                <a:moveTo>
                  <a:pt x="118091" y="0"/>
                </a:moveTo>
                <a:cubicBezTo>
                  <a:pt x="106632" y="2449"/>
                  <a:pt x="69018" y="11196"/>
                  <a:pt x="49336" y="14695"/>
                </a:cubicBezTo>
                <a:cubicBezTo>
                  <a:pt x="29654" y="18194"/>
                  <a:pt x="8223" y="19944"/>
                  <a:pt x="0" y="20994"/>
                </a:cubicBezTo>
              </a:path>
            </a:pathLst>
          </a:custGeom>
          <a:noFill/>
          <a:ln cap="flat" cmpd="sng" w="28575">
            <a:solidFill>
              <a:schemeClr val="dk2"/>
            </a:solidFill>
            <a:prstDash val="solid"/>
            <a:round/>
            <a:headEnd len="med" w="med" type="none"/>
            <a:tailEnd len="med" w="med" type="stealth"/>
          </a:ln>
        </p:spPr>
      </p:sp>
      <p:sp>
        <p:nvSpPr>
          <p:cNvPr id="409" name="Google Shape;409;p70"/>
          <p:cNvSpPr txBox="1"/>
          <p:nvPr/>
        </p:nvSpPr>
        <p:spPr>
          <a:xfrm>
            <a:off x="1790600" y="4269925"/>
            <a:ext cx="6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Hojas</a:t>
            </a:r>
            <a:endParaRPr>
              <a:latin typeface="Roboto"/>
              <a:ea typeface="Roboto"/>
              <a:cs typeface="Roboto"/>
              <a:sym typeface="Roboto"/>
            </a:endParaRPr>
          </a:p>
        </p:txBody>
      </p:sp>
      <p:sp>
        <p:nvSpPr>
          <p:cNvPr id="410" name="Google Shape;410;p70"/>
          <p:cNvSpPr txBox="1"/>
          <p:nvPr/>
        </p:nvSpPr>
        <p:spPr>
          <a:xfrm>
            <a:off x="1444400" y="2152375"/>
            <a:ext cx="8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Nodos</a:t>
            </a:r>
            <a:endParaRPr>
              <a:latin typeface="Roboto"/>
              <a:ea typeface="Roboto"/>
              <a:cs typeface="Roboto"/>
              <a:sym typeface="Roboto"/>
            </a:endParaRPr>
          </a:p>
        </p:txBody>
      </p:sp>
      <p:sp>
        <p:nvSpPr>
          <p:cNvPr id="411" name="Google Shape;411;p70"/>
          <p:cNvSpPr/>
          <p:nvPr/>
        </p:nvSpPr>
        <p:spPr>
          <a:xfrm>
            <a:off x="2158000" y="1745313"/>
            <a:ext cx="1653275" cy="443400"/>
          </a:xfrm>
          <a:custGeom>
            <a:rect b="b" l="l" r="r" t="t"/>
            <a:pathLst>
              <a:path extrusionOk="0" h="17736" w="66131">
                <a:moveTo>
                  <a:pt x="66131" y="7764"/>
                </a:moveTo>
                <a:cubicBezTo>
                  <a:pt x="60270" y="6539"/>
                  <a:pt x="41988" y="-1246"/>
                  <a:pt x="30966" y="416"/>
                </a:cubicBezTo>
                <a:cubicBezTo>
                  <a:pt x="19944" y="2078"/>
                  <a:pt x="5161" y="14849"/>
                  <a:pt x="0" y="17736"/>
                </a:cubicBezTo>
              </a:path>
            </a:pathLst>
          </a:custGeom>
          <a:noFill/>
          <a:ln cap="flat" cmpd="sng" w="28575">
            <a:solidFill>
              <a:schemeClr val="dk2"/>
            </a:solidFill>
            <a:prstDash val="solid"/>
            <a:round/>
            <a:headEnd len="med" w="med" type="none"/>
            <a:tailEnd len="med" w="med" type="stealth"/>
          </a:ln>
        </p:spPr>
      </p:sp>
      <p:sp>
        <p:nvSpPr>
          <p:cNvPr id="412" name="Google Shape;412;p70"/>
          <p:cNvSpPr/>
          <p:nvPr/>
        </p:nvSpPr>
        <p:spPr>
          <a:xfrm>
            <a:off x="2302325" y="1991900"/>
            <a:ext cx="3634575" cy="382825"/>
          </a:xfrm>
          <a:custGeom>
            <a:rect b="b" l="l" r="r" t="t"/>
            <a:pathLst>
              <a:path extrusionOk="0" h="15313" w="145383">
                <a:moveTo>
                  <a:pt x="145383" y="0"/>
                </a:moveTo>
                <a:cubicBezTo>
                  <a:pt x="136373" y="2449"/>
                  <a:pt x="115555" y="12683"/>
                  <a:pt x="91324" y="14695"/>
                </a:cubicBezTo>
                <a:cubicBezTo>
                  <a:pt x="67094" y="16707"/>
                  <a:pt x="15221" y="12508"/>
                  <a:pt x="0" y="12071"/>
                </a:cubicBezTo>
              </a:path>
            </a:pathLst>
          </a:custGeom>
          <a:noFill/>
          <a:ln cap="flat" cmpd="sng" w="28575">
            <a:solidFill>
              <a:schemeClr val="dk2"/>
            </a:solidFill>
            <a:prstDash val="solid"/>
            <a:round/>
            <a:headEnd len="med" w="med" type="none"/>
            <a:tailEnd len="med" w="med" type="stealth"/>
          </a:ln>
        </p:spPr>
      </p:sp>
      <p:sp>
        <p:nvSpPr>
          <p:cNvPr id="413" name="Google Shape;413;p70"/>
          <p:cNvSpPr/>
          <p:nvPr/>
        </p:nvSpPr>
        <p:spPr>
          <a:xfrm>
            <a:off x="8032675" y="968450"/>
            <a:ext cx="446100" cy="443400"/>
          </a:xfrm>
          <a:prstGeom prst="mathPlus">
            <a:avLst>
              <a:gd fmla="val 23520" name="adj1"/>
            </a:avLst>
          </a:prstGeom>
          <a:solidFill>
            <a:srgbClr val="3113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0"/>
          <p:cNvSpPr/>
          <p:nvPr/>
        </p:nvSpPr>
        <p:spPr>
          <a:xfrm>
            <a:off x="8032675" y="3465550"/>
            <a:ext cx="472500" cy="382800"/>
          </a:xfrm>
          <a:prstGeom prst="mathMinus">
            <a:avLst>
              <a:gd fmla="val 23520" name="adj1"/>
            </a:avLst>
          </a:prstGeom>
          <a:solidFill>
            <a:srgbClr val="3113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0"/>
          <p:cNvSpPr txBox="1"/>
          <p:nvPr/>
        </p:nvSpPr>
        <p:spPr>
          <a:xfrm>
            <a:off x="7586575" y="2062550"/>
            <a:ext cx="1364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Roboto"/>
                <a:ea typeface="Roboto"/>
                <a:cs typeface="Roboto"/>
                <a:sym typeface="Roboto"/>
              </a:rPr>
              <a:t>Tamaño del nodo</a:t>
            </a:r>
            <a:endParaRPr sz="2300">
              <a:latin typeface="Roboto"/>
              <a:ea typeface="Roboto"/>
              <a:cs typeface="Roboto"/>
              <a:sym typeface="Roboto"/>
            </a:endParaRPr>
          </a:p>
        </p:txBody>
      </p:sp>
      <p:sp>
        <p:nvSpPr>
          <p:cNvPr id="416" name="Google Shape;416;p70"/>
          <p:cNvSpPr/>
          <p:nvPr/>
        </p:nvSpPr>
        <p:spPr>
          <a:xfrm>
            <a:off x="488875" y="3330650"/>
            <a:ext cx="446100" cy="443400"/>
          </a:xfrm>
          <a:prstGeom prst="mathPlus">
            <a:avLst>
              <a:gd fmla="val 23520" name="adj1"/>
            </a:avLst>
          </a:prstGeom>
          <a:solidFill>
            <a:srgbClr val="3113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0"/>
          <p:cNvSpPr/>
          <p:nvPr/>
        </p:nvSpPr>
        <p:spPr>
          <a:xfrm>
            <a:off x="488875" y="1164800"/>
            <a:ext cx="472500" cy="382800"/>
          </a:xfrm>
          <a:prstGeom prst="mathMinus">
            <a:avLst>
              <a:gd fmla="val 23520" name="adj1"/>
            </a:avLst>
          </a:prstGeom>
          <a:solidFill>
            <a:srgbClr val="3113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0"/>
          <p:cNvSpPr txBox="1"/>
          <p:nvPr/>
        </p:nvSpPr>
        <p:spPr>
          <a:xfrm>
            <a:off x="42775" y="2138750"/>
            <a:ext cx="13647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Roboto"/>
                <a:ea typeface="Roboto"/>
                <a:cs typeface="Roboto"/>
                <a:sym typeface="Roboto"/>
              </a:rPr>
              <a:t>N° de nodos</a:t>
            </a:r>
            <a:endParaRPr sz="23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sp>
        <p:nvSpPr>
          <p:cNvPr id="423" name="Google Shape;423;p71"/>
          <p:cNvSpPr txBox="1"/>
          <p:nvPr>
            <p:ph type="ctrTitle"/>
          </p:nvPr>
        </p:nvSpPr>
        <p:spPr>
          <a:xfrm>
            <a:off x="397600" y="303400"/>
            <a:ext cx="82221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Algoritmo “greedy”</a:t>
            </a:r>
            <a:endParaRPr sz="6500">
              <a:highlight>
                <a:schemeClr val="dk1"/>
              </a:highlight>
            </a:endParaRPr>
          </a:p>
        </p:txBody>
      </p:sp>
      <p:sp>
        <p:nvSpPr>
          <p:cNvPr id="424" name="Google Shape;424;p71"/>
          <p:cNvSpPr txBox="1"/>
          <p:nvPr/>
        </p:nvSpPr>
        <p:spPr>
          <a:xfrm>
            <a:off x="111775" y="1208825"/>
            <a:ext cx="884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Greedy</a:t>
            </a:r>
            <a:r>
              <a:rPr lang="en" sz="1800">
                <a:latin typeface="Roboto"/>
                <a:ea typeface="Roboto"/>
                <a:cs typeface="Roboto"/>
                <a:sym typeface="Roboto"/>
              </a:rPr>
              <a:t>: </a:t>
            </a:r>
            <a:r>
              <a:rPr lang="en" sz="1800">
                <a:latin typeface="Roboto"/>
                <a:ea typeface="Roboto"/>
                <a:cs typeface="Roboto"/>
                <a:sym typeface="Roboto"/>
              </a:rPr>
              <a:t>el algoritmo avanza de a pasos buscando en cada instancia el óptimo local</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Non-greedy</a:t>
            </a:r>
            <a:r>
              <a:rPr lang="en" sz="1800">
                <a:latin typeface="Roboto"/>
                <a:ea typeface="Roboto"/>
                <a:cs typeface="Roboto"/>
                <a:sym typeface="Roboto"/>
              </a:rPr>
              <a:t>: De todos las soluciones posibles se busca la mejor.  </a:t>
            </a:r>
            <a:endParaRPr sz="1800">
              <a:latin typeface="Roboto"/>
              <a:ea typeface="Roboto"/>
              <a:cs typeface="Roboto"/>
              <a:sym typeface="Roboto"/>
            </a:endParaRPr>
          </a:p>
        </p:txBody>
      </p:sp>
      <p:pic>
        <p:nvPicPr>
          <p:cNvPr id="425" name="Google Shape;425;p71"/>
          <p:cNvPicPr preferRelativeResize="0"/>
          <p:nvPr/>
        </p:nvPicPr>
        <p:blipFill rotWithShape="1">
          <a:blip r:embed="rId4">
            <a:alphaModFix/>
          </a:blip>
          <a:srcRect b="21598" l="0" r="0" t="17766"/>
          <a:stretch/>
        </p:blipFill>
        <p:spPr>
          <a:xfrm>
            <a:off x="4670150" y="2504850"/>
            <a:ext cx="4285025" cy="2214649"/>
          </a:xfrm>
          <a:prstGeom prst="rect">
            <a:avLst/>
          </a:prstGeom>
          <a:noFill/>
          <a:ln>
            <a:noFill/>
          </a:ln>
        </p:spPr>
      </p:pic>
      <p:pic>
        <p:nvPicPr>
          <p:cNvPr id="426" name="Google Shape;426;p71"/>
          <p:cNvPicPr preferRelativeResize="0"/>
          <p:nvPr/>
        </p:nvPicPr>
        <p:blipFill>
          <a:blip r:embed="rId5">
            <a:alphaModFix/>
          </a:blip>
          <a:stretch>
            <a:fillRect/>
          </a:stretch>
        </p:blipFill>
        <p:spPr>
          <a:xfrm>
            <a:off x="1007800" y="2377025"/>
            <a:ext cx="3066716" cy="2614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72"/>
          <p:cNvSpPr txBox="1"/>
          <p:nvPr>
            <p:ph type="ctrTitle"/>
          </p:nvPr>
        </p:nvSpPr>
        <p:spPr>
          <a:xfrm>
            <a:off x="128175" y="119700"/>
            <a:ext cx="58482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Ventajas </a:t>
            </a:r>
            <a:endParaRPr sz="6500">
              <a:highlight>
                <a:schemeClr val="dk1"/>
              </a:highlight>
            </a:endParaRPr>
          </a:p>
        </p:txBody>
      </p:sp>
      <p:sp>
        <p:nvSpPr>
          <p:cNvPr id="432" name="Google Shape;432;p72"/>
          <p:cNvSpPr txBox="1"/>
          <p:nvPr/>
        </p:nvSpPr>
        <p:spPr>
          <a:xfrm>
            <a:off x="1302025" y="1413600"/>
            <a:ext cx="6659100" cy="25551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No es necesario asumir una distribución de los parámetros.</a:t>
            </a:r>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Los árboles son fáciles de interpretar, el resultado de una predicción depende de condiciones lógicas.</a:t>
            </a:r>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No se requiere preparar los datos (creación de dummies, lidiar con valores </a:t>
            </a:r>
            <a:r>
              <a:rPr lang="en">
                <a:latin typeface="Roboto"/>
                <a:ea typeface="Roboto"/>
                <a:cs typeface="Roboto"/>
                <a:sym typeface="Roboto"/>
              </a:rPr>
              <a:t>faltantes</a:t>
            </a:r>
            <a:r>
              <a:rPr b="0" i="0" lang="en" sz="1400" u="none" cap="none" strike="noStrike">
                <a:solidFill>
                  <a:srgbClr val="000000"/>
                </a:solidFill>
                <a:latin typeface="Roboto"/>
                <a:ea typeface="Roboto"/>
                <a:cs typeface="Roboto"/>
                <a:sym typeface="Roboto"/>
              </a:rPr>
              <a:t>).   </a:t>
            </a:r>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Maneja datos categóricos y numéricos.</a:t>
            </a:r>
            <a:endParaRPr/>
          </a:p>
          <a:p>
            <a:pPr indent="-317500" lvl="0" marL="457200" marR="0" rtl="0" algn="just">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Puede ser utilizado para selección de variables</a:t>
            </a:r>
            <a:endParaRPr>
              <a:latin typeface="Roboto"/>
              <a:ea typeface="Roboto"/>
              <a:cs typeface="Roboto"/>
              <a:sym typeface="Roboto"/>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Invariante a transformaciones monótonas de variables </a:t>
            </a:r>
            <a:endParaRPr>
              <a:latin typeface="Roboto"/>
              <a:ea typeface="Roboto"/>
              <a:cs typeface="Roboto"/>
              <a:sym typeface="Roboto"/>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Robusto a outliers en las variables predictoras </a:t>
            </a:r>
            <a:endParaRPr>
              <a:latin typeface="Roboto"/>
              <a:ea typeface="Roboto"/>
              <a:cs typeface="Roboto"/>
              <a:sym typeface="Roboto"/>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Incluyen métodos para controlar el sobreajuste (control de crecimiento y poda).</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animEffect filter="fade" transition="in">
                                      <p:cBhvr>
                                        <p:cTn dur="100"/>
                                        <p:tgtEl>
                                          <p:spTgt spid="4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animEffect filter="fade" transition="in">
                                      <p:cBhvr>
                                        <p:cTn dur="100"/>
                                        <p:tgtEl>
                                          <p:spTgt spid="4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animEffect filter="fade" transition="in">
                                      <p:cBhvr>
                                        <p:cTn dur="100"/>
                                        <p:tgtEl>
                                          <p:spTgt spid="4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animEffect filter="fade" transition="in">
                                      <p:cBhvr>
                                        <p:cTn dur="100"/>
                                        <p:tgtEl>
                                          <p:spTgt spid="4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4" st="4"/>
                                            </p:txEl>
                                          </p:spTgt>
                                        </p:tgtEl>
                                        <p:attrNameLst>
                                          <p:attrName>style.visibility</p:attrName>
                                        </p:attrNameLst>
                                      </p:cBhvr>
                                      <p:to>
                                        <p:strVal val="visible"/>
                                      </p:to>
                                    </p:set>
                                    <p:animEffect filter="fade" transition="in">
                                      <p:cBhvr>
                                        <p:cTn dur="100"/>
                                        <p:tgtEl>
                                          <p:spTgt spid="4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5" st="5"/>
                                            </p:txEl>
                                          </p:spTgt>
                                        </p:tgtEl>
                                        <p:attrNameLst>
                                          <p:attrName>style.visibility</p:attrName>
                                        </p:attrNameLst>
                                      </p:cBhvr>
                                      <p:to>
                                        <p:strVal val="visible"/>
                                      </p:to>
                                    </p:set>
                                    <p:animEffect filter="fade" transition="in">
                                      <p:cBhvr>
                                        <p:cTn dur="100"/>
                                        <p:tgtEl>
                                          <p:spTgt spid="4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6" st="6"/>
                                            </p:txEl>
                                          </p:spTgt>
                                        </p:tgtEl>
                                        <p:attrNameLst>
                                          <p:attrName>style.visibility</p:attrName>
                                        </p:attrNameLst>
                                      </p:cBhvr>
                                      <p:to>
                                        <p:strVal val="visible"/>
                                      </p:to>
                                    </p:set>
                                    <p:animEffect filter="fade" transition="in">
                                      <p:cBhvr>
                                        <p:cTn dur="100"/>
                                        <p:tgtEl>
                                          <p:spTgt spid="4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7" st="7"/>
                                            </p:txEl>
                                          </p:spTgt>
                                        </p:tgtEl>
                                        <p:attrNameLst>
                                          <p:attrName>style.visibility</p:attrName>
                                        </p:attrNameLst>
                                      </p:cBhvr>
                                      <p:to>
                                        <p:strVal val="visible"/>
                                      </p:to>
                                    </p:set>
                                    <p:animEffect filter="fade" transition="in">
                                      <p:cBhvr>
                                        <p:cTn dur="100"/>
                                        <p:tgtEl>
                                          <p:spTgt spid="43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73"/>
          <p:cNvSpPr txBox="1"/>
          <p:nvPr>
            <p:ph type="ctrTitle"/>
          </p:nvPr>
        </p:nvSpPr>
        <p:spPr>
          <a:xfrm>
            <a:off x="128175" y="119700"/>
            <a:ext cx="58482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Desventajas </a:t>
            </a:r>
            <a:endParaRPr sz="6500">
              <a:highlight>
                <a:schemeClr val="dk1"/>
              </a:highlight>
            </a:endParaRPr>
          </a:p>
        </p:txBody>
      </p:sp>
      <p:sp>
        <p:nvSpPr>
          <p:cNvPr id="438" name="Google Shape;438;p73"/>
          <p:cNvSpPr txBox="1"/>
          <p:nvPr/>
        </p:nvSpPr>
        <p:spPr>
          <a:xfrm>
            <a:off x="1320150" y="1401900"/>
            <a:ext cx="6621300" cy="19086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Los árboles a los que no se controla su crecimiento siempre sobreajustan a los datos de entrenamiento y por lo tanto caen en overfitting</a:t>
            </a:r>
            <a:r>
              <a:rPr b="0" i="0" lang="en" sz="1400" u="none" cap="none" strike="noStrike">
                <a:solidFill>
                  <a:srgbClr val="000000"/>
                </a:solidFill>
                <a:latin typeface="Roboto"/>
                <a:ea typeface="Roboto"/>
                <a:cs typeface="Roboto"/>
                <a:sym typeface="Roboto"/>
              </a:rPr>
              <a:t>.</a:t>
            </a:r>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Los árboles pueden ser inestables. </a:t>
            </a:r>
            <a:r>
              <a:rPr lang="en">
                <a:latin typeface="Roboto"/>
                <a:ea typeface="Roboto"/>
                <a:cs typeface="Roboto"/>
                <a:sym typeface="Roboto"/>
              </a:rPr>
              <a:t>Pequeñas variaciones en la muestra pueden generar árboles muy distintos. </a:t>
            </a:r>
            <a:endParaRPr b="0" i="0" sz="1400" u="none" cap="none" strike="noStrike">
              <a:solidFill>
                <a:srgbClr val="000000"/>
              </a:solidFill>
              <a:latin typeface="Roboto"/>
              <a:ea typeface="Roboto"/>
              <a:cs typeface="Roboto"/>
              <a:sym typeface="Roboto"/>
            </a:endParaRPr>
          </a:p>
          <a:p>
            <a:pPr indent="-317500" lvl="0" marL="457200" marR="0" rtl="0" algn="just">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Las predicciones no son suaves ni continuas. Por ende no es posible </a:t>
            </a:r>
            <a:r>
              <a:rPr lang="en">
                <a:latin typeface="Roboto"/>
                <a:ea typeface="Roboto"/>
                <a:cs typeface="Roboto"/>
                <a:sym typeface="Roboto"/>
              </a:rPr>
              <a:t>hacer extrapolaciones. </a:t>
            </a:r>
            <a:r>
              <a:rPr b="0" i="0" lang="en" sz="1400" u="none" cap="none" strike="noStrike">
                <a:solidFill>
                  <a:srgbClr val="000000"/>
                </a:solidFill>
                <a:latin typeface="Roboto"/>
                <a:ea typeface="Roboto"/>
                <a:cs typeface="Roboto"/>
                <a:sym typeface="Roboto"/>
              </a:rPr>
              <a:t>  </a:t>
            </a:r>
            <a:endParaRPr/>
          </a:p>
          <a:p>
            <a:pPr indent="-317500" lvl="0" marL="457200" marR="0" rtl="0" algn="just">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No realiza optimización global, lo que posibilita el aprendizaje de particiones subóptimas. </a:t>
            </a:r>
            <a:endParaRPr b="0"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1"/>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1"/>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animEffect filter="fade" transition="in">
                                      <p:cBhvr>
                                        <p:cTn dur="1"/>
                                        <p:tgtEl>
                                          <p:spTgt spid="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animEffect filter="fade" transition="in">
                                      <p:cBhvr>
                                        <p:cTn dur="1"/>
                                        <p:tgtEl>
                                          <p:spTgt spid="4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74"/>
          <p:cNvSpPr txBox="1"/>
          <p:nvPr>
            <p:ph type="ctrTitle"/>
          </p:nvPr>
        </p:nvSpPr>
        <p:spPr>
          <a:xfrm>
            <a:off x="128175" y="119700"/>
            <a:ext cx="58482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Se usa mucho…</a:t>
            </a:r>
            <a:endParaRPr sz="6500">
              <a:highlight>
                <a:schemeClr val="dk1"/>
              </a:highlight>
            </a:endParaRPr>
          </a:p>
        </p:txBody>
      </p:sp>
      <p:sp>
        <p:nvSpPr>
          <p:cNvPr id="444" name="Google Shape;444;p74"/>
          <p:cNvSpPr txBox="1"/>
          <p:nvPr/>
        </p:nvSpPr>
        <p:spPr>
          <a:xfrm>
            <a:off x="237950" y="4573750"/>
            <a:ext cx="59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 Kaggle (2021) </a:t>
            </a:r>
            <a:r>
              <a:rPr i="1" lang="en">
                <a:latin typeface="Roboto"/>
                <a:ea typeface="Roboto"/>
                <a:cs typeface="Roboto"/>
                <a:sym typeface="Roboto"/>
              </a:rPr>
              <a:t>State of Machine Learning and Data Science</a:t>
            </a:r>
            <a:endParaRPr i="1">
              <a:latin typeface="Roboto"/>
              <a:ea typeface="Roboto"/>
              <a:cs typeface="Roboto"/>
              <a:sym typeface="Roboto"/>
            </a:endParaRPr>
          </a:p>
        </p:txBody>
      </p:sp>
      <p:pic>
        <p:nvPicPr>
          <p:cNvPr id="445" name="Google Shape;445;p74"/>
          <p:cNvPicPr preferRelativeResize="0"/>
          <p:nvPr/>
        </p:nvPicPr>
        <p:blipFill>
          <a:blip r:embed="rId3">
            <a:alphaModFix/>
          </a:blip>
          <a:stretch>
            <a:fillRect/>
          </a:stretch>
        </p:blipFill>
        <p:spPr>
          <a:xfrm>
            <a:off x="237938" y="900000"/>
            <a:ext cx="6028718" cy="3673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75"/>
          <p:cNvSpPr txBox="1"/>
          <p:nvPr>
            <p:ph type="ctrTitle"/>
          </p:nvPr>
        </p:nvSpPr>
        <p:spPr>
          <a:xfrm>
            <a:off x="128175" y="119700"/>
            <a:ext cx="63696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Veamos un ejemplo (I)</a:t>
            </a:r>
            <a:endParaRPr sz="6500">
              <a:highlight>
                <a:schemeClr val="dk1"/>
              </a:highlight>
            </a:endParaRPr>
          </a:p>
        </p:txBody>
      </p:sp>
      <p:sp>
        <p:nvSpPr>
          <p:cNvPr id="451" name="Google Shape;451;p75"/>
          <p:cNvSpPr txBox="1"/>
          <p:nvPr/>
        </p:nvSpPr>
        <p:spPr>
          <a:xfrm>
            <a:off x="8007000" y="798825"/>
            <a:ext cx="113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Data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Generating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Process</a:t>
            </a:r>
            <a:endParaRPr>
              <a:latin typeface="Roboto"/>
              <a:ea typeface="Roboto"/>
              <a:cs typeface="Roboto"/>
              <a:sym typeface="Roboto"/>
            </a:endParaRPr>
          </a:p>
        </p:txBody>
      </p:sp>
      <p:sp>
        <p:nvSpPr>
          <p:cNvPr id="452" name="Google Shape;452;p75"/>
          <p:cNvSpPr/>
          <p:nvPr/>
        </p:nvSpPr>
        <p:spPr>
          <a:xfrm>
            <a:off x="7850614" y="771532"/>
            <a:ext cx="1218300" cy="9609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75"/>
          <p:cNvCxnSpPr/>
          <p:nvPr/>
        </p:nvCxnSpPr>
        <p:spPr>
          <a:xfrm>
            <a:off x="4468375" y="1627938"/>
            <a:ext cx="13500" cy="3099600"/>
          </a:xfrm>
          <a:prstGeom prst="straightConnector1">
            <a:avLst/>
          </a:prstGeom>
          <a:noFill/>
          <a:ln cap="flat" cmpd="sng" w="9525">
            <a:solidFill>
              <a:schemeClr val="dk2"/>
            </a:solidFill>
            <a:prstDash val="dot"/>
            <a:round/>
            <a:headEnd len="med" w="med" type="none"/>
            <a:tailEnd len="med" w="med" type="none"/>
          </a:ln>
        </p:spPr>
      </p:cxnSp>
      <p:sp>
        <p:nvSpPr>
          <p:cNvPr id="454" name="Google Shape;454;p75"/>
          <p:cNvSpPr txBox="1"/>
          <p:nvPr/>
        </p:nvSpPr>
        <p:spPr>
          <a:xfrm>
            <a:off x="162425" y="4764500"/>
            <a:ext cx="14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 1</a:t>
            </a:r>
            <a:endParaRPr>
              <a:latin typeface="Roboto"/>
              <a:ea typeface="Roboto"/>
              <a:cs typeface="Roboto"/>
              <a:sym typeface="Roboto"/>
            </a:endParaRPr>
          </a:p>
        </p:txBody>
      </p:sp>
      <p:sp>
        <p:nvSpPr>
          <p:cNvPr id="455" name="Google Shape;455;p75"/>
          <p:cNvSpPr txBox="1"/>
          <p:nvPr/>
        </p:nvSpPr>
        <p:spPr>
          <a:xfrm>
            <a:off x="4963025" y="4764500"/>
            <a:ext cx="14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Fig. 2</a:t>
            </a:r>
            <a:endParaRPr>
              <a:latin typeface="Roboto"/>
              <a:ea typeface="Roboto"/>
              <a:cs typeface="Roboto"/>
              <a:sym typeface="Roboto"/>
            </a:endParaRPr>
          </a:p>
        </p:txBody>
      </p:sp>
      <p:pic>
        <p:nvPicPr>
          <p:cNvPr id="456" name="Google Shape;456;p75"/>
          <p:cNvPicPr preferRelativeResize="0"/>
          <p:nvPr/>
        </p:nvPicPr>
        <p:blipFill rotWithShape="1">
          <a:blip r:embed="rId3">
            <a:alphaModFix/>
          </a:blip>
          <a:srcRect b="9844" l="0" r="0" t="10251"/>
          <a:stretch/>
        </p:blipFill>
        <p:spPr>
          <a:xfrm>
            <a:off x="307525" y="1627949"/>
            <a:ext cx="3878972" cy="3099600"/>
          </a:xfrm>
          <a:prstGeom prst="rect">
            <a:avLst/>
          </a:prstGeom>
          <a:noFill/>
          <a:ln>
            <a:noFill/>
          </a:ln>
        </p:spPr>
      </p:pic>
      <p:pic>
        <p:nvPicPr>
          <p:cNvPr id="457" name="Google Shape;457;p75"/>
          <p:cNvPicPr preferRelativeResize="0"/>
          <p:nvPr/>
        </p:nvPicPr>
        <p:blipFill>
          <a:blip r:embed="rId4">
            <a:alphaModFix/>
          </a:blip>
          <a:stretch>
            <a:fillRect/>
          </a:stretch>
        </p:blipFill>
        <p:spPr>
          <a:xfrm>
            <a:off x="4572000" y="1847708"/>
            <a:ext cx="4496923" cy="2764666"/>
          </a:xfrm>
          <a:prstGeom prst="rect">
            <a:avLst/>
          </a:prstGeom>
          <a:noFill/>
          <a:ln>
            <a:noFill/>
          </a:ln>
        </p:spPr>
      </p:pic>
      <p:pic>
        <p:nvPicPr>
          <p:cNvPr id="458" name="Google Shape;458;p75"/>
          <p:cNvPicPr preferRelativeResize="0"/>
          <p:nvPr/>
        </p:nvPicPr>
        <p:blipFill>
          <a:blip r:embed="rId5">
            <a:alphaModFix/>
          </a:blip>
          <a:stretch>
            <a:fillRect/>
          </a:stretch>
        </p:blipFill>
        <p:spPr>
          <a:xfrm>
            <a:off x="44250" y="864275"/>
            <a:ext cx="7630326" cy="831300"/>
          </a:xfrm>
          <a:prstGeom prst="rect">
            <a:avLst/>
          </a:prstGeom>
          <a:noFill/>
          <a:ln cap="flat" cmpd="sng" w="9525">
            <a:solidFill>
              <a:srgbClr val="CCCCCC"/>
            </a:solidFill>
            <a:prstDash val="solid"/>
            <a:round/>
            <a:headEnd len="sm" w="sm" type="none"/>
            <a:tailEnd len="sm" w="sm" type="none"/>
          </a:ln>
        </p:spPr>
      </p:pic>
      <p:cxnSp>
        <p:nvCxnSpPr>
          <p:cNvPr id="459" name="Google Shape;459;p75"/>
          <p:cNvCxnSpPr>
            <a:stCxn id="458" idx="0"/>
            <a:endCxn id="452" idx="0"/>
          </p:cNvCxnSpPr>
          <p:nvPr/>
        </p:nvCxnSpPr>
        <p:spPr>
          <a:xfrm rot="-5400000">
            <a:off x="6113313" y="-1482325"/>
            <a:ext cx="92700" cy="4600500"/>
          </a:xfrm>
          <a:prstGeom prst="curvedConnector3">
            <a:avLst>
              <a:gd fmla="val 356924" name="adj1"/>
            </a:avLst>
          </a:prstGeom>
          <a:noFill/>
          <a:ln cap="flat" cmpd="sng" w="28575">
            <a:solidFill>
              <a:schemeClr val="dk2"/>
            </a:solidFill>
            <a:prstDash val="dot"/>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76"/>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Veamos un ejemplo (II)</a:t>
            </a:r>
            <a:endParaRPr sz="6500">
              <a:highlight>
                <a:schemeClr val="dk1"/>
              </a:highlight>
            </a:endParaRPr>
          </a:p>
        </p:txBody>
      </p:sp>
      <p:sp>
        <p:nvSpPr>
          <p:cNvPr id="465" name="Google Shape;465;p76"/>
          <p:cNvSpPr txBox="1"/>
          <p:nvPr/>
        </p:nvSpPr>
        <p:spPr>
          <a:xfrm>
            <a:off x="1505423" y="3971746"/>
            <a:ext cx="22455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a:ea typeface="Roboto"/>
                <a:cs typeface="Roboto"/>
                <a:sym typeface="Roboto"/>
              </a:rPr>
              <a:t>Estructura árbol</a:t>
            </a:r>
            <a:endParaRPr b="0" i="0" sz="2100" u="none" cap="none" strike="noStrike">
              <a:solidFill>
                <a:srgbClr val="000000"/>
              </a:solidFill>
              <a:latin typeface="Roboto"/>
              <a:ea typeface="Roboto"/>
              <a:cs typeface="Roboto"/>
              <a:sym typeface="Roboto"/>
            </a:endParaRPr>
          </a:p>
        </p:txBody>
      </p:sp>
      <p:sp>
        <p:nvSpPr>
          <p:cNvPr id="466" name="Google Shape;466;p76"/>
          <p:cNvSpPr txBox="1"/>
          <p:nvPr/>
        </p:nvSpPr>
        <p:spPr>
          <a:xfrm>
            <a:off x="5595673" y="3971746"/>
            <a:ext cx="2358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a:ea typeface="Roboto"/>
                <a:cs typeface="Roboto"/>
                <a:sym typeface="Roboto"/>
              </a:rPr>
              <a:t>Particiones en Ɍ</a:t>
            </a:r>
            <a:r>
              <a:rPr b="0" baseline="30000" i="0" lang="en" sz="2100" u="none" cap="none" strike="noStrike">
                <a:solidFill>
                  <a:srgbClr val="000000"/>
                </a:solidFill>
                <a:latin typeface="Roboto"/>
                <a:ea typeface="Roboto"/>
                <a:cs typeface="Roboto"/>
                <a:sym typeface="Roboto"/>
              </a:rPr>
              <a:t>2</a:t>
            </a:r>
            <a:r>
              <a:rPr b="0" i="0" lang="en" sz="2100" u="none" cap="none" strike="noStrike">
                <a:solidFill>
                  <a:srgbClr val="000000"/>
                </a:solidFill>
                <a:latin typeface="Roboto"/>
                <a:ea typeface="Roboto"/>
                <a:cs typeface="Roboto"/>
                <a:sym typeface="Roboto"/>
              </a:rPr>
              <a:t> </a:t>
            </a:r>
            <a:endParaRPr b="0" i="0" sz="2100" u="none" cap="none" strike="noStrike">
              <a:solidFill>
                <a:srgbClr val="000000"/>
              </a:solidFill>
              <a:latin typeface="Roboto"/>
              <a:ea typeface="Roboto"/>
              <a:cs typeface="Roboto"/>
              <a:sym typeface="Roboto"/>
            </a:endParaRPr>
          </a:p>
        </p:txBody>
      </p:sp>
      <p:sp>
        <p:nvSpPr>
          <p:cNvPr id="467" name="Google Shape;467;p76"/>
          <p:cNvSpPr/>
          <p:nvPr/>
        </p:nvSpPr>
        <p:spPr>
          <a:xfrm>
            <a:off x="3961175" y="4074771"/>
            <a:ext cx="1283100" cy="405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8" name="Google Shape;468;p76"/>
          <p:cNvPicPr preferRelativeResize="0"/>
          <p:nvPr/>
        </p:nvPicPr>
        <p:blipFill rotWithShape="1">
          <a:blip r:embed="rId4">
            <a:alphaModFix/>
          </a:blip>
          <a:srcRect b="0" l="0" r="0" t="0"/>
          <a:stretch/>
        </p:blipFill>
        <p:spPr>
          <a:xfrm>
            <a:off x="4724403" y="1337400"/>
            <a:ext cx="4255944" cy="2631149"/>
          </a:xfrm>
          <a:prstGeom prst="rect">
            <a:avLst/>
          </a:prstGeom>
          <a:noFill/>
          <a:ln>
            <a:noFill/>
          </a:ln>
        </p:spPr>
      </p:pic>
      <p:pic>
        <p:nvPicPr>
          <p:cNvPr id="469" name="Google Shape;469;p76"/>
          <p:cNvPicPr preferRelativeResize="0"/>
          <p:nvPr/>
        </p:nvPicPr>
        <p:blipFill rotWithShape="1">
          <a:blip r:embed="rId5">
            <a:alphaModFix/>
          </a:blip>
          <a:srcRect b="0" l="0" r="0" t="0"/>
          <a:stretch/>
        </p:blipFill>
        <p:spPr>
          <a:xfrm>
            <a:off x="128175" y="1635350"/>
            <a:ext cx="4419602" cy="20352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77"/>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Veamos un ejemplo (III)</a:t>
            </a:r>
            <a:endParaRPr sz="6500">
              <a:highlight>
                <a:schemeClr val="dk1"/>
              </a:highlight>
            </a:endParaRPr>
          </a:p>
        </p:txBody>
      </p:sp>
      <p:sp>
        <p:nvSpPr>
          <p:cNvPr id="475" name="Google Shape;475;p77"/>
          <p:cNvSpPr txBox="1"/>
          <p:nvPr/>
        </p:nvSpPr>
        <p:spPr>
          <a:xfrm>
            <a:off x="1499775" y="4329571"/>
            <a:ext cx="139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OPTIMIZA</a:t>
            </a:r>
            <a:endParaRPr b="0" i="0" sz="1400" u="none" cap="none" strike="noStrike">
              <a:solidFill>
                <a:srgbClr val="000000"/>
              </a:solidFill>
              <a:latin typeface="Roboto"/>
              <a:ea typeface="Roboto"/>
              <a:cs typeface="Roboto"/>
              <a:sym typeface="Roboto"/>
            </a:endParaRPr>
          </a:p>
        </p:txBody>
      </p:sp>
      <p:sp>
        <p:nvSpPr>
          <p:cNvPr id="476" name="Google Shape;476;p77"/>
          <p:cNvSpPr/>
          <p:nvPr/>
        </p:nvSpPr>
        <p:spPr>
          <a:xfrm>
            <a:off x="3053205" y="4431308"/>
            <a:ext cx="472500" cy="221100"/>
          </a:xfrm>
          <a:prstGeom prst="rightArrow">
            <a:avLst>
              <a:gd fmla="val 50000" name="adj1"/>
              <a:gd fmla="val 50000" name="adj2"/>
            </a:avLst>
          </a:prstGeom>
          <a:solidFill>
            <a:srgbClr val="FFFF0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 name="Google Shape;477;p77"/>
          <p:cNvPicPr preferRelativeResize="0"/>
          <p:nvPr/>
        </p:nvPicPr>
        <p:blipFill rotWithShape="1">
          <a:blip r:embed="rId3">
            <a:alphaModFix/>
          </a:blip>
          <a:srcRect b="0" l="4495" r="2046" t="11182"/>
          <a:stretch/>
        </p:blipFill>
        <p:spPr>
          <a:xfrm>
            <a:off x="4694623" y="1178175"/>
            <a:ext cx="4337448" cy="2547200"/>
          </a:xfrm>
          <a:prstGeom prst="rect">
            <a:avLst/>
          </a:prstGeom>
          <a:noFill/>
          <a:ln>
            <a:noFill/>
          </a:ln>
        </p:spPr>
      </p:pic>
      <p:sp>
        <p:nvSpPr>
          <p:cNvPr id="478" name="Google Shape;478;p77"/>
          <p:cNvSpPr txBox="1"/>
          <p:nvPr/>
        </p:nvSpPr>
        <p:spPr>
          <a:xfrm flipH="1" rot="-5400000">
            <a:off x="4025300" y="2110550"/>
            <a:ext cx="115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SSE</a:t>
            </a:r>
            <a:r>
              <a:rPr baseline="-25000" lang="en" sz="1200">
                <a:solidFill>
                  <a:srgbClr val="434343"/>
                </a:solidFill>
                <a:latin typeface="Roboto"/>
                <a:ea typeface="Roboto"/>
                <a:cs typeface="Roboto"/>
                <a:sym typeface="Roboto"/>
              </a:rPr>
              <a:t>L</a:t>
            </a:r>
            <a:r>
              <a:rPr lang="en" sz="1200">
                <a:solidFill>
                  <a:srgbClr val="434343"/>
                </a:solidFill>
                <a:latin typeface="Roboto"/>
                <a:ea typeface="Roboto"/>
                <a:cs typeface="Roboto"/>
                <a:sym typeface="Roboto"/>
              </a:rPr>
              <a:t> + SSE</a:t>
            </a:r>
            <a:r>
              <a:rPr baseline="-25000" lang="en" sz="1200">
                <a:solidFill>
                  <a:srgbClr val="434343"/>
                </a:solidFill>
                <a:latin typeface="Roboto"/>
                <a:ea typeface="Roboto"/>
                <a:cs typeface="Roboto"/>
                <a:sym typeface="Roboto"/>
              </a:rPr>
              <a:t>R</a:t>
            </a:r>
            <a:endParaRPr baseline="-25000" sz="1200">
              <a:solidFill>
                <a:srgbClr val="434343"/>
              </a:solidFill>
              <a:latin typeface="Roboto"/>
              <a:ea typeface="Roboto"/>
              <a:cs typeface="Roboto"/>
              <a:sym typeface="Roboto"/>
            </a:endParaRPr>
          </a:p>
        </p:txBody>
      </p:sp>
      <p:pic>
        <p:nvPicPr>
          <p:cNvPr id="479" name="Google Shape;479;p77"/>
          <p:cNvPicPr preferRelativeResize="0"/>
          <p:nvPr/>
        </p:nvPicPr>
        <p:blipFill rotWithShape="1">
          <a:blip r:embed="rId4">
            <a:alphaModFix/>
          </a:blip>
          <a:srcRect b="56274" l="0" r="0" t="0"/>
          <a:stretch/>
        </p:blipFill>
        <p:spPr>
          <a:xfrm>
            <a:off x="64675" y="1850375"/>
            <a:ext cx="4418299" cy="889651"/>
          </a:xfrm>
          <a:prstGeom prst="rect">
            <a:avLst/>
          </a:prstGeom>
          <a:noFill/>
          <a:ln>
            <a:noFill/>
          </a:ln>
        </p:spPr>
      </p:pic>
      <p:sp>
        <p:nvSpPr>
          <p:cNvPr id="480" name="Google Shape;480;p77"/>
          <p:cNvSpPr txBox="1"/>
          <p:nvPr/>
        </p:nvSpPr>
        <p:spPr>
          <a:xfrm>
            <a:off x="3897552" y="4067826"/>
            <a:ext cx="3819300" cy="923700"/>
          </a:xfrm>
          <a:prstGeom prst="rect">
            <a:avLst/>
          </a:prstGeom>
          <a:blipFill rotWithShape="1">
            <a:blip r:embed="rId5">
              <a:alphaModFix/>
            </a:blip>
            <a:stretch>
              <a:fillRect b="-107934" l="0" r="-1749" t="-4767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pic>
        <p:nvPicPr>
          <p:cNvPr id="485" name="Google Shape;485;p78"/>
          <p:cNvPicPr preferRelativeResize="0"/>
          <p:nvPr/>
        </p:nvPicPr>
        <p:blipFill>
          <a:blip r:embed="rId4">
            <a:alphaModFix/>
          </a:blip>
          <a:stretch>
            <a:fillRect/>
          </a:stretch>
        </p:blipFill>
        <p:spPr>
          <a:xfrm>
            <a:off x="219250" y="1941450"/>
            <a:ext cx="4700226" cy="3101424"/>
          </a:xfrm>
          <a:prstGeom prst="rect">
            <a:avLst/>
          </a:prstGeom>
          <a:noFill/>
          <a:ln>
            <a:noFill/>
          </a:ln>
        </p:spPr>
      </p:pic>
      <p:sp>
        <p:nvSpPr>
          <p:cNvPr id="486" name="Google Shape;486;p78"/>
          <p:cNvSpPr txBox="1"/>
          <p:nvPr/>
        </p:nvSpPr>
        <p:spPr>
          <a:xfrm>
            <a:off x="424050" y="1235138"/>
            <a:ext cx="134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OPTIMIZA (alt.)</a:t>
            </a:r>
            <a:endParaRPr b="0" i="0" sz="1400" u="none" cap="none" strike="noStrike">
              <a:solidFill>
                <a:srgbClr val="000000"/>
              </a:solidFill>
              <a:latin typeface="Roboto"/>
              <a:ea typeface="Roboto"/>
              <a:cs typeface="Roboto"/>
              <a:sym typeface="Roboto"/>
            </a:endParaRPr>
          </a:p>
        </p:txBody>
      </p:sp>
      <p:sp>
        <p:nvSpPr>
          <p:cNvPr id="487" name="Google Shape;487;p78"/>
          <p:cNvSpPr/>
          <p:nvPr/>
        </p:nvSpPr>
        <p:spPr>
          <a:xfrm>
            <a:off x="1923470" y="1328397"/>
            <a:ext cx="456000" cy="202800"/>
          </a:xfrm>
          <a:prstGeom prst="rightArrow">
            <a:avLst>
              <a:gd fmla="val 50000" name="adj1"/>
              <a:gd fmla="val 50000" name="adj2"/>
            </a:avLst>
          </a:prstGeom>
          <a:solidFill>
            <a:srgbClr val="FFFF0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78"/>
          <p:cNvSpPr txBox="1"/>
          <p:nvPr/>
        </p:nvSpPr>
        <p:spPr>
          <a:xfrm>
            <a:off x="2533622" y="1094850"/>
            <a:ext cx="5046900" cy="846600"/>
          </a:xfrm>
          <a:prstGeom prst="rect">
            <a:avLst/>
          </a:prstGeom>
          <a:blipFill rotWithShape="1">
            <a:blip r:embed="rId5">
              <a:alphaModFix/>
            </a:blip>
            <a:stretch>
              <a:fillRect b="-107934" l="0" r="-1863" t="-4767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89" name="Google Shape;489;p78"/>
          <p:cNvSpPr txBox="1"/>
          <p:nvPr/>
        </p:nvSpPr>
        <p:spPr>
          <a:xfrm>
            <a:off x="6465671" y="3864329"/>
            <a:ext cx="665400" cy="411000"/>
          </a:xfrm>
          <a:prstGeom prst="rect">
            <a:avLst/>
          </a:prstGeom>
          <a:blipFill rotWithShape="1">
            <a:blip r:embed="rId6">
              <a:alphaModFix/>
            </a:blip>
            <a:stretch>
              <a:fillRect b="-4052" l="-4424"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490" name="Google Shape;490;p78"/>
          <p:cNvSpPr txBox="1"/>
          <p:nvPr/>
        </p:nvSpPr>
        <p:spPr>
          <a:xfrm>
            <a:off x="5531664" y="2996505"/>
            <a:ext cx="2784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 guarda la información de varios candidatos para un split</a:t>
            </a:r>
            <a:endParaRPr b="0" i="0" sz="1400" u="none" cap="none" strike="noStrike">
              <a:solidFill>
                <a:srgbClr val="000000"/>
              </a:solidFill>
              <a:latin typeface="Arial"/>
              <a:ea typeface="Arial"/>
              <a:cs typeface="Arial"/>
              <a:sym typeface="Arial"/>
            </a:endParaRPr>
          </a:p>
        </p:txBody>
      </p:sp>
      <p:sp>
        <p:nvSpPr>
          <p:cNvPr id="491" name="Google Shape;491;p78"/>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Otra forma de ver la optimización</a:t>
            </a:r>
            <a:endParaRPr sz="6500">
              <a:highlight>
                <a:schemeClr val="dk1"/>
              </a:highlight>
            </a:endParaRPr>
          </a:p>
        </p:txBody>
      </p:sp>
      <p:cxnSp>
        <p:nvCxnSpPr>
          <p:cNvPr id="492" name="Google Shape;492;p78"/>
          <p:cNvCxnSpPr>
            <a:stCxn id="490" idx="1"/>
          </p:cNvCxnSpPr>
          <p:nvPr/>
        </p:nvCxnSpPr>
        <p:spPr>
          <a:xfrm flipH="1">
            <a:off x="1505364" y="3258105"/>
            <a:ext cx="4026300" cy="1452000"/>
          </a:xfrm>
          <a:prstGeom prst="straightConnector1">
            <a:avLst/>
          </a:prstGeom>
          <a:noFill/>
          <a:ln cap="flat" cmpd="sng" w="9525">
            <a:solidFill>
              <a:schemeClr val="accent3"/>
            </a:solidFill>
            <a:prstDash val="solid"/>
            <a:round/>
            <a:headEnd len="med" w="med" type="none"/>
            <a:tailEnd len="med" w="med" type="triangle"/>
          </a:ln>
        </p:spPr>
      </p:cxnSp>
      <p:cxnSp>
        <p:nvCxnSpPr>
          <p:cNvPr id="493" name="Google Shape;493;p78"/>
          <p:cNvCxnSpPr>
            <a:stCxn id="489" idx="1"/>
          </p:cNvCxnSpPr>
          <p:nvPr/>
        </p:nvCxnSpPr>
        <p:spPr>
          <a:xfrm flipH="1">
            <a:off x="3546971" y="4069829"/>
            <a:ext cx="2918700" cy="674400"/>
          </a:xfrm>
          <a:prstGeom prst="straightConnector1">
            <a:avLst/>
          </a:prstGeom>
          <a:noFill/>
          <a:ln cap="flat" cmpd="sng" w="9525">
            <a:solidFill>
              <a:schemeClr val="accent3"/>
            </a:solidFill>
            <a:prstDash val="solid"/>
            <a:round/>
            <a:headEnd len="med" w="med" type="none"/>
            <a:tailEnd len="med" w="med" type="triangle"/>
          </a:ln>
        </p:spPr>
      </p:cxnSp>
      <p:sp>
        <p:nvSpPr>
          <p:cNvPr id="494" name="Google Shape;494;p78"/>
          <p:cNvSpPr/>
          <p:nvPr/>
        </p:nvSpPr>
        <p:spPr>
          <a:xfrm>
            <a:off x="2303750" y="4687325"/>
            <a:ext cx="1186200" cy="202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79"/>
          <p:cNvSpPr txBox="1"/>
          <p:nvPr/>
        </p:nvSpPr>
        <p:spPr>
          <a:xfrm>
            <a:off x="562446" y="746070"/>
            <a:ext cx="2694007" cy="325089"/>
          </a:xfrm>
          <a:prstGeom prst="rect">
            <a:avLst/>
          </a:prstGeom>
          <a:blipFill rotWithShape="1">
            <a:blip r:embed="rId3">
              <a:alphaModFix/>
            </a:blip>
            <a:stretch>
              <a:fillRect b="-12961" l="-678" r="-224" t="-185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00" name="Google Shape;500;p79"/>
          <p:cNvSpPr/>
          <p:nvPr/>
        </p:nvSpPr>
        <p:spPr>
          <a:xfrm>
            <a:off x="3426239" y="832747"/>
            <a:ext cx="472500" cy="221100"/>
          </a:xfrm>
          <a:prstGeom prst="rightArrow">
            <a:avLst>
              <a:gd fmla="val 50000" name="adj1"/>
              <a:gd fmla="val 50000" name="adj2"/>
            </a:avLst>
          </a:prstGeom>
          <a:solidFill>
            <a:srgbClr val="FFFF0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9"/>
          <p:cNvSpPr txBox="1"/>
          <p:nvPr/>
        </p:nvSpPr>
        <p:spPr>
          <a:xfrm>
            <a:off x="4389863" y="773314"/>
            <a:ext cx="3352200" cy="339965"/>
          </a:xfrm>
          <a:prstGeom prst="rect">
            <a:avLst/>
          </a:prstGeom>
          <a:blipFill rotWithShape="1">
            <a:blip r:embed="rId4">
              <a:alphaModFix/>
            </a:blip>
            <a:stretch>
              <a:fillRect b="-1784"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502" name="Google Shape;502;p79"/>
          <p:cNvPicPr preferRelativeResize="0"/>
          <p:nvPr/>
        </p:nvPicPr>
        <p:blipFill rotWithShape="1">
          <a:blip r:embed="rId5">
            <a:alphaModFix/>
          </a:blip>
          <a:srcRect b="0" l="0" r="0" t="0"/>
          <a:stretch/>
        </p:blipFill>
        <p:spPr>
          <a:xfrm>
            <a:off x="562446" y="1458077"/>
            <a:ext cx="6773862" cy="314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62"/>
          <p:cNvSpPr txBox="1"/>
          <p:nvPr>
            <p:ph type="ctrTitle"/>
          </p:nvPr>
        </p:nvSpPr>
        <p:spPr>
          <a:xfrm>
            <a:off x="397600" y="303400"/>
            <a:ext cx="82221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Temario</a:t>
            </a:r>
            <a:endParaRPr sz="6500">
              <a:highlight>
                <a:schemeClr val="dk1"/>
              </a:highlight>
            </a:endParaRPr>
          </a:p>
        </p:txBody>
      </p:sp>
      <p:sp>
        <p:nvSpPr>
          <p:cNvPr id="309" name="Google Shape;309;p62"/>
          <p:cNvSpPr txBox="1"/>
          <p:nvPr>
            <p:ph type="ctrTitle"/>
          </p:nvPr>
        </p:nvSpPr>
        <p:spPr>
          <a:xfrm>
            <a:off x="460950" y="1062575"/>
            <a:ext cx="8222100" cy="433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9009"/>
              <a:buNone/>
            </a:pPr>
            <a:r>
              <a:rPr lang="en" sz="2020"/>
              <a:t>Revisión bibliográfica</a:t>
            </a:r>
            <a:endParaRPr sz="2020"/>
          </a:p>
        </p:txBody>
      </p:sp>
      <p:sp>
        <p:nvSpPr>
          <p:cNvPr id="310" name="Google Shape;310;p62"/>
          <p:cNvSpPr txBox="1"/>
          <p:nvPr/>
        </p:nvSpPr>
        <p:spPr>
          <a:xfrm>
            <a:off x="460950" y="1185325"/>
            <a:ext cx="6446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Introducción: </a:t>
            </a:r>
            <a:r>
              <a:rPr lang="en"/>
              <a:t>Qué lugar ocupa CART frente a otros modelos</a:t>
            </a:r>
            <a:endParaRPr/>
          </a:p>
          <a:p>
            <a:pPr indent="-317500" lvl="0" marL="457200" rtl="0" algn="l">
              <a:lnSpc>
                <a:spcPct val="115000"/>
              </a:lnSpc>
              <a:spcBef>
                <a:spcPts val="0"/>
              </a:spcBef>
              <a:spcAft>
                <a:spcPts val="0"/>
              </a:spcAft>
              <a:buSzPts val="1400"/>
              <a:buChar char="●"/>
            </a:pPr>
            <a:r>
              <a:rPr lang="en"/>
              <a:t>Principales características de los modelos basados en árboles de partición recursiva binaria.  </a:t>
            </a:r>
            <a:endParaRPr/>
          </a:p>
          <a:p>
            <a:pPr indent="-317500" lvl="0" marL="457200" rtl="0" algn="l">
              <a:lnSpc>
                <a:spcPct val="115000"/>
              </a:lnSpc>
              <a:spcBef>
                <a:spcPts val="0"/>
              </a:spcBef>
              <a:spcAft>
                <a:spcPts val="0"/>
              </a:spcAft>
              <a:buSzPts val="1400"/>
              <a:buChar char="●"/>
            </a:pPr>
            <a:r>
              <a:rPr lang="en"/>
              <a:t>Ventajas y desventajas </a:t>
            </a:r>
            <a:endParaRPr/>
          </a:p>
          <a:p>
            <a:pPr indent="-317500" lvl="0" marL="457200" rtl="0" algn="l">
              <a:lnSpc>
                <a:spcPct val="115000"/>
              </a:lnSpc>
              <a:spcBef>
                <a:spcPts val="0"/>
              </a:spcBef>
              <a:spcAft>
                <a:spcPts val="0"/>
              </a:spcAft>
              <a:buSzPts val="1400"/>
              <a:buChar char="●"/>
            </a:pPr>
            <a:r>
              <a:rPr lang="en"/>
              <a:t>Un ejemplo paso a paso: particiones y función de costo</a:t>
            </a:r>
            <a:endParaRPr/>
          </a:p>
          <a:p>
            <a:pPr indent="-317500" lvl="0" marL="457200" rtl="0" algn="l">
              <a:lnSpc>
                <a:spcPct val="115000"/>
              </a:lnSpc>
              <a:spcBef>
                <a:spcPts val="0"/>
              </a:spcBef>
              <a:spcAft>
                <a:spcPts val="0"/>
              </a:spcAft>
              <a:buSzPts val="1400"/>
              <a:buChar char="●"/>
            </a:pPr>
            <a:r>
              <a:rPr lang="en"/>
              <a:t>Particiones con</a:t>
            </a:r>
            <a:r>
              <a:rPr lang="en"/>
              <a:t> variables categóricas</a:t>
            </a:r>
            <a:endParaRPr/>
          </a:p>
          <a:p>
            <a:pPr indent="-317500" lvl="0" marL="457200" rtl="0" algn="l">
              <a:lnSpc>
                <a:spcPct val="115000"/>
              </a:lnSpc>
              <a:spcBef>
                <a:spcPts val="0"/>
              </a:spcBef>
              <a:spcAft>
                <a:spcPts val="0"/>
              </a:spcAft>
              <a:buSzPts val="1400"/>
              <a:buChar char="●"/>
            </a:pPr>
            <a:r>
              <a:rPr lang="en"/>
              <a:t>¿Qué tipo de funciones genera el algoritmo CART?</a:t>
            </a:r>
            <a:endParaRPr/>
          </a:p>
          <a:p>
            <a:pPr indent="-317500" lvl="0" marL="457200" rtl="0" algn="l">
              <a:lnSpc>
                <a:spcPct val="115000"/>
              </a:lnSpc>
              <a:spcBef>
                <a:spcPts val="0"/>
              </a:spcBef>
              <a:spcAft>
                <a:spcPts val="0"/>
              </a:spcAft>
              <a:buSzPts val="1400"/>
              <a:buChar char="●"/>
            </a:pPr>
            <a:r>
              <a:rPr lang="en"/>
              <a:t>Coeficiente de determinación en árboles</a:t>
            </a:r>
            <a:endParaRPr/>
          </a:p>
          <a:p>
            <a:pPr indent="-317500" lvl="0" marL="457200" rtl="0" algn="l">
              <a:lnSpc>
                <a:spcPct val="115000"/>
              </a:lnSpc>
              <a:spcBef>
                <a:spcPts val="0"/>
              </a:spcBef>
              <a:spcAft>
                <a:spcPts val="0"/>
              </a:spcAft>
              <a:buSzPts val="1400"/>
              <a:buChar char="●"/>
            </a:pPr>
            <a:r>
              <a:rPr lang="en"/>
              <a:t>Evitar el overfitting  </a:t>
            </a:r>
            <a:endParaRPr/>
          </a:p>
          <a:p>
            <a:pPr indent="-317500" lvl="1" marL="914400" rtl="0" algn="l">
              <a:lnSpc>
                <a:spcPct val="115000"/>
              </a:lnSpc>
              <a:spcBef>
                <a:spcPts val="0"/>
              </a:spcBef>
              <a:spcAft>
                <a:spcPts val="0"/>
              </a:spcAft>
              <a:buSzPts val="1400"/>
              <a:buChar char="⇛"/>
            </a:pPr>
            <a:r>
              <a:rPr lang="en"/>
              <a:t>Controlando el crecimiento del árbol</a:t>
            </a:r>
            <a:endParaRPr/>
          </a:p>
          <a:p>
            <a:pPr indent="-317500" lvl="1" marL="914400" rtl="0" algn="l">
              <a:lnSpc>
                <a:spcPct val="115000"/>
              </a:lnSpc>
              <a:spcBef>
                <a:spcPts val="0"/>
              </a:spcBef>
              <a:spcAft>
                <a:spcPts val="0"/>
              </a:spcAft>
              <a:buSzPts val="1400"/>
              <a:buChar char="⇛"/>
            </a:pPr>
            <a:r>
              <a:rPr lang="en"/>
              <a:t>Post-pruning de árboles</a:t>
            </a:r>
            <a:endParaRPr/>
          </a:p>
          <a:p>
            <a:pPr indent="-317500" lvl="0" marL="457200" rtl="0" algn="l">
              <a:lnSpc>
                <a:spcPct val="115000"/>
              </a:lnSpc>
              <a:spcBef>
                <a:spcPts val="0"/>
              </a:spcBef>
              <a:spcAft>
                <a:spcPts val="0"/>
              </a:spcAft>
              <a:buSzPts val="1400"/>
              <a:buChar char="●"/>
            </a:pPr>
            <a:r>
              <a:rPr lang="en"/>
              <a:t>Tratamiento de valores faltantes</a:t>
            </a:r>
            <a:endParaRPr/>
          </a:p>
          <a:p>
            <a:pPr indent="-317500" lvl="0" marL="457200" rtl="0" algn="l">
              <a:lnSpc>
                <a:spcPct val="115000"/>
              </a:lnSpc>
              <a:spcBef>
                <a:spcPts val="0"/>
              </a:spcBef>
              <a:spcAft>
                <a:spcPts val="0"/>
              </a:spcAft>
              <a:buSzPts val="1400"/>
              <a:buChar char="●"/>
            </a:pPr>
            <a:r>
              <a:rPr lang="en"/>
              <a:t>Importancia de variables</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80"/>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Particiones con variables categóricas</a:t>
            </a:r>
            <a:endParaRPr sz="6500">
              <a:highlight>
                <a:schemeClr val="dk1"/>
              </a:highlight>
            </a:endParaRPr>
          </a:p>
        </p:txBody>
      </p:sp>
      <p:sp>
        <p:nvSpPr>
          <p:cNvPr id="508" name="Google Shape;508;p80"/>
          <p:cNvSpPr txBox="1"/>
          <p:nvPr/>
        </p:nvSpPr>
        <p:spPr>
          <a:xfrm>
            <a:off x="255946" y="1557620"/>
            <a:ext cx="2783700" cy="557700"/>
          </a:xfrm>
          <a:prstGeom prst="rect">
            <a:avLst/>
          </a:prstGeom>
          <a:blipFill rotWithShape="1">
            <a:blip r:embed="rId3">
              <a:alphaModFix/>
            </a:blip>
            <a:stretch>
              <a:fillRect b="-1079" l="-439" r="-219" t="-10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09" name="Google Shape;509;p80"/>
          <p:cNvSpPr/>
          <p:nvPr/>
        </p:nvSpPr>
        <p:spPr>
          <a:xfrm>
            <a:off x="3119738" y="1615442"/>
            <a:ext cx="472500" cy="221100"/>
          </a:xfrm>
          <a:prstGeom prst="rightArrow">
            <a:avLst>
              <a:gd fmla="val 50000" name="adj1"/>
              <a:gd fmla="val 50000" name="adj2"/>
            </a:avLst>
          </a:prstGeom>
          <a:solidFill>
            <a:srgbClr val="FFFF00"/>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80"/>
          <p:cNvSpPr txBox="1"/>
          <p:nvPr/>
        </p:nvSpPr>
        <p:spPr>
          <a:xfrm>
            <a:off x="3698009" y="1557620"/>
            <a:ext cx="5257800" cy="757200"/>
          </a:xfrm>
          <a:prstGeom prst="rect">
            <a:avLst/>
          </a:prstGeom>
          <a:blipFill rotWithShape="1">
            <a:blip r:embed="rId4">
              <a:alphaModFix/>
            </a:blip>
            <a:stretch>
              <a:fillRect b="-4829" l="-349" r="-339" t="-80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11" name="Google Shape;511;p80"/>
          <p:cNvSpPr txBox="1"/>
          <p:nvPr/>
        </p:nvSpPr>
        <p:spPr>
          <a:xfrm>
            <a:off x="3729500" y="2327813"/>
            <a:ext cx="2486400" cy="3417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12" name="Google Shape;512;p80"/>
          <p:cNvSpPr txBox="1"/>
          <p:nvPr/>
        </p:nvSpPr>
        <p:spPr>
          <a:xfrm>
            <a:off x="188178" y="2842110"/>
            <a:ext cx="321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Entonces el mejor split es de la forma:</a:t>
            </a:r>
            <a:endParaRPr b="0" i="0" sz="1400" u="none" cap="none" strike="noStrike">
              <a:solidFill>
                <a:srgbClr val="000000"/>
              </a:solidFill>
              <a:latin typeface="Arial"/>
              <a:ea typeface="Arial"/>
              <a:cs typeface="Arial"/>
              <a:sym typeface="Arial"/>
            </a:endParaRPr>
          </a:p>
        </p:txBody>
      </p:sp>
      <p:sp>
        <p:nvSpPr>
          <p:cNvPr id="513" name="Google Shape;513;p80"/>
          <p:cNvSpPr txBox="1"/>
          <p:nvPr/>
        </p:nvSpPr>
        <p:spPr>
          <a:xfrm>
            <a:off x="3285805" y="2835554"/>
            <a:ext cx="4947300" cy="5583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14" name="Google Shape;514;p80"/>
          <p:cNvSpPr txBox="1"/>
          <p:nvPr/>
        </p:nvSpPr>
        <p:spPr>
          <a:xfrm>
            <a:off x="188178" y="3508339"/>
            <a:ext cx="4198800" cy="307800"/>
          </a:xfrm>
          <a:prstGeom prst="rect">
            <a:avLst/>
          </a:prstGeom>
          <a:blipFill rotWithShape="1">
            <a:blip r:embed="rId7">
              <a:alphaModFix/>
            </a:blip>
            <a:stretch>
              <a:fillRect b="-19999" l="-289" r="0" t="-1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8" name="Shape 518"/>
        <p:cNvGrpSpPr/>
        <p:nvPr/>
      </p:nvGrpSpPr>
      <p:grpSpPr>
        <a:xfrm>
          <a:off x="0" y="0"/>
          <a:ext cx="0" cy="0"/>
          <a:chOff x="0" y="0"/>
          <a:chExt cx="0" cy="0"/>
        </a:xfrm>
      </p:grpSpPr>
      <p:pic>
        <p:nvPicPr>
          <p:cNvPr id="519" name="Google Shape;519;p81"/>
          <p:cNvPicPr preferRelativeResize="0"/>
          <p:nvPr/>
        </p:nvPicPr>
        <p:blipFill rotWithShape="1">
          <a:blip r:embed="rId3">
            <a:alphaModFix/>
          </a:blip>
          <a:srcRect b="0" l="0" r="0" t="0"/>
          <a:stretch/>
        </p:blipFill>
        <p:spPr>
          <a:xfrm>
            <a:off x="706420" y="867882"/>
            <a:ext cx="6781800" cy="3146424"/>
          </a:xfrm>
          <a:prstGeom prst="rect">
            <a:avLst/>
          </a:prstGeom>
          <a:noFill/>
          <a:ln>
            <a:noFill/>
          </a:ln>
        </p:spPr>
      </p:pic>
      <p:cxnSp>
        <p:nvCxnSpPr>
          <p:cNvPr id="520" name="Google Shape;520;p81"/>
          <p:cNvCxnSpPr/>
          <p:nvPr/>
        </p:nvCxnSpPr>
        <p:spPr>
          <a:xfrm flipH="1">
            <a:off x="3903945" y="2820134"/>
            <a:ext cx="1940400" cy="988800"/>
          </a:xfrm>
          <a:prstGeom prst="straightConnector1">
            <a:avLst/>
          </a:prstGeom>
          <a:noFill/>
          <a:ln cap="flat" cmpd="sng" w="9525">
            <a:solidFill>
              <a:srgbClr val="D93E31"/>
            </a:solidFill>
            <a:prstDash val="solid"/>
            <a:round/>
            <a:headEnd len="sm" w="sm" type="none"/>
            <a:tailEnd len="med" w="med" type="triangle"/>
          </a:ln>
        </p:spPr>
      </p:cxnSp>
      <p:sp>
        <p:nvSpPr>
          <p:cNvPr id="521" name="Google Shape;521;p81"/>
          <p:cNvSpPr txBox="1"/>
          <p:nvPr/>
        </p:nvSpPr>
        <p:spPr>
          <a:xfrm>
            <a:off x="5844345" y="2558524"/>
            <a:ext cx="2794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 almacena si una categoría va a la izquierda o derecha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 name="Shape 525"/>
        <p:cNvGrpSpPr/>
        <p:nvPr/>
      </p:nvGrpSpPr>
      <p:grpSpPr>
        <a:xfrm>
          <a:off x="0" y="0"/>
          <a:ext cx="0" cy="0"/>
          <a:chOff x="0" y="0"/>
          <a:chExt cx="0" cy="0"/>
        </a:xfrm>
      </p:grpSpPr>
      <p:sp>
        <p:nvSpPr>
          <p:cNvPr id="526" name="Google Shape;526;p82"/>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Otra forma de ver los splits</a:t>
            </a:r>
            <a:endParaRPr sz="6500">
              <a:highlight>
                <a:schemeClr val="dk1"/>
              </a:highlight>
            </a:endParaRPr>
          </a:p>
        </p:txBody>
      </p:sp>
      <p:sp>
        <p:nvSpPr>
          <p:cNvPr id="527" name="Google Shape;527;p82"/>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528" name="Google Shape;528;p82"/>
          <p:cNvSpPr txBox="1"/>
          <p:nvPr/>
        </p:nvSpPr>
        <p:spPr>
          <a:xfrm>
            <a:off x="932567" y="919941"/>
            <a:ext cx="7139587" cy="573973"/>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Para generar los splits s en un nodo t, hasta ahora se buscó minimizar el error cuadrático en las ramas derecha e izquierda:</a:t>
            </a:r>
            <a:endParaRPr b="0" i="0" sz="1400" u="none" cap="none" strike="noStrike">
              <a:solidFill>
                <a:srgbClr val="000000"/>
              </a:solidFill>
              <a:latin typeface="Arial"/>
              <a:ea typeface="Arial"/>
              <a:cs typeface="Arial"/>
              <a:sym typeface="Arial"/>
            </a:endParaRPr>
          </a:p>
        </p:txBody>
      </p:sp>
      <p:sp>
        <p:nvSpPr>
          <p:cNvPr id="529" name="Google Shape;529;p82"/>
          <p:cNvSpPr txBox="1"/>
          <p:nvPr/>
        </p:nvSpPr>
        <p:spPr>
          <a:xfrm>
            <a:off x="932567" y="2139795"/>
            <a:ext cx="7139587" cy="573973"/>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Una forma interesante (y más general) de reescribir esta regla es utilizando los errores cuadráticos medios de cada rama y la proporción de observaciones que va hacia una rama u otra:</a:t>
            </a:r>
            <a:endParaRPr b="0" i="0" sz="1400" u="none" cap="none" strike="noStrike">
              <a:solidFill>
                <a:srgbClr val="000000"/>
              </a:solidFill>
              <a:latin typeface="Arial"/>
              <a:ea typeface="Arial"/>
              <a:cs typeface="Arial"/>
              <a:sym typeface="Arial"/>
            </a:endParaRPr>
          </a:p>
        </p:txBody>
      </p:sp>
      <p:sp>
        <p:nvSpPr>
          <p:cNvPr id="530" name="Google Shape;530;p82"/>
          <p:cNvSpPr txBox="1"/>
          <p:nvPr/>
        </p:nvSpPr>
        <p:spPr>
          <a:xfrm>
            <a:off x="932567" y="3491039"/>
            <a:ext cx="7139587" cy="573973"/>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Lo cual permite conectar los problemas de regresión con los de clasificación, en donde se utiliza alguna medida de impureza I (como la entropía o el coeficiente de Gini) y un formalismo análogo:</a:t>
            </a:r>
            <a:endParaRPr b="0" i="0" sz="1400" u="none" cap="none" strike="noStrike">
              <a:solidFill>
                <a:srgbClr val="000000"/>
              </a:solidFill>
              <a:latin typeface="Arial"/>
              <a:ea typeface="Arial"/>
              <a:cs typeface="Arial"/>
              <a:sym typeface="Arial"/>
            </a:endParaRPr>
          </a:p>
        </p:txBody>
      </p:sp>
      <p:sp>
        <p:nvSpPr>
          <p:cNvPr id="531" name="Google Shape;531;p82"/>
          <p:cNvSpPr txBox="1"/>
          <p:nvPr/>
        </p:nvSpPr>
        <p:spPr>
          <a:xfrm>
            <a:off x="1151106" y="1467973"/>
            <a:ext cx="6582699" cy="641779"/>
          </a:xfrm>
          <a:prstGeom prst="rect">
            <a:avLst/>
          </a:prstGeom>
          <a:blipFill rotWithShape="1">
            <a:blip r:embed="rId4">
              <a:alphaModFix/>
            </a:blip>
            <a:stretch>
              <a:fillRect b="-156181" l="0" r="-368" t="-11142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32" name="Google Shape;532;p82"/>
          <p:cNvSpPr/>
          <p:nvPr/>
        </p:nvSpPr>
        <p:spPr>
          <a:xfrm>
            <a:off x="1568961" y="2724356"/>
            <a:ext cx="5866798" cy="929742"/>
          </a:xfrm>
          <a:prstGeom prst="rect">
            <a:avLst/>
          </a:prstGeom>
          <a:blipFill rotWithShape="1">
            <a:blip r:embed="rId5">
              <a:alphaModFix/>
            </a:blip>
            <a:stretch>
              <a:fillRect b="-76966" l="0" r="0" t="-7696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33" name="Google Shape;533;p82"/>
          <p:cNvSpPr/>
          <p:nvPr/>
        </p:nvSpPr>
        <p:spPr>
          <a:xfrm>
            <a:off x="3398927" y="4069337"/>
            <a:ext cx="2342629" cy="37279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83"/>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4800"/>
              <a:buNone/>
            </a:pPr>
            <a:r>
              <a:rPr lang="en" sz="2800">
                <a:highlight>
                  <a:schemeClr val="dk1"/>
                </a:highlight>
                <a:latin typeface="Arial"/>
                <a:ea typeface="Arial"/>
                <a:cs typeface="Arial"/>
                <a:sym typeface="Arial"/>
              </a:rPr>
              <a:t>Algo de notación…</a:t>
            </a:r>
            <a:endParaRPr sz="6500">
              <a:highlight>
                <a:schemeClr val="dk1"/>
              </a:highlight>
            </a:endParaRPr>
          </a:p>
        </p:txBody>
      </p:sp>
      <p:pic>
        <p:nvPicPr>
          <p:cNvPr descr="Diagram, shape&#10;&#10;Description automatically generated" id="539" name="Google Shape;539;p83"/>
          <p:cNvPicPr preferRelativeResize="0"/>
          <p:nvPr/>
        </p:nvPicPr>
        <p:blipFill rotWithShape="1">
          <a:blip r:embed="rId3">
            <a:alphaModFix/>
          </a:blip>
          <a:srcRect b="0" l="0" r="0" t="0"/>
          <a:stretch/>
        </p:blipFill>
        <p:spPr>
          <a:xfrm>
            <a:off x="460950" y="1098680"/>
            <a:ext cx="4960620" cy="3741420"/>
          </a:xfrm>
          <a:prstGeom prst="rect">
            <a:avLst/>
          </a:prstGeom>
          <a:noFill/>
          <a:ln>
            <a:noFill/>
          </a:ln>
        </p:spPr>
      </p:pic>
      <p:sp>
        <p:nvSpPr>
          <p:cNvPr id="540" name="Google Shape;540;p83"/>
          <p:cNvSpPr txBox="1"/>
          <p:nvPr/>
        </p:nvSpPr>
        <p:spPr>
          <a:xfrm>
            <a:off x="524300" y="865184"/>
            <a:ext cx="161070" cy="215444"/>
          </a:xfrm>
          <a:prstGeom prst="rect">
            <a:avLst/>
          </a:prstGeom>
          <a:blipFill rotWithShape="1">
            <a:blip r:embed="rId4">
              <a:alphaModFix/>
            </a:blip>
            <a:stretch>
              <a:fillRect b="-8570" l="-23076" r="-1922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41" name="Google Shape;541;p83"/>
          <p:cNvSpPr txBox="1"/>
          <p:nvPr/>
        </p:nvSpPr>
        <p:spPr>
          <a:xfrm>
            <a:off x="5006898" y="3765394"/>
            <a:ext cx="161070" cy="219355"/>
          </a:xfrm>
          <a:prstGeom prst="rect">
            <a:avLst/>
          </a:prstGeom>
          <a:blipFill rotWithShape="1">
            <a:blip r:embed="rId5">
              <a:alphaModFix/>
            </a:blip>
            <a:stretch>
              <a:fillRect b="-8332" l="-22220" r="-70368" t="-2777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42" name="Google Shape;542;p83"/>
          <p:cNvSpPr txBox="1"/>
          <p:nvPr/>
        </p:nvSpPr>
        <p:spPr>
          <a:xfrm>
            <a:off x="5562291" y="1877297"/>
            <a:ext cx="3529670" cy="1388906"/>
          </a:xfrm>
          <a:prstGeom prst="rect">
            <a:avLst/>
          </a:prstGeom>
          <a:blipFill rotWithShape="1">
            <a:blip r:embed="rId6">
              <a:alphaModFix/>
            </a:blip>
            <a:stretch>
              <a:fillRect b="-3508" l="-517" r="0" t="-87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sp>
        <p:nvSpPr>
          <p:cNvPr id="547" name="Google Shape;547;p84"/>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¿Qué tipo de funciones genera un árbol?</a:t>
            </a:r>
            <a:endParaRPr sz="6500">
              <a:highlight>
                <a:schemeClr val="dk1"/>
              </a:highlight>
            </a:endParaRPr>
          </a:p>
        </p:txBody>
      </p:sp>
      <p:sp>
        <p:nvSpPr>
          <p:cNvPr id="548" name="Google Shape;548;p84"/>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549" name="Google Shape;549;p84"/>
          <p:cNvSpPr txBox="1"/>
          <p:nvPr/>
        </p:nvSpPr>
        <p:spPr>
          <a:xfrm>
            <a:off x="1182690" y="919941"/>
            <a:ext cx="6446400" cy="379304"/>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Consideremos que pasa si se ajusta un árbol sobre datos con un solo feature y un solo target:</a:t>
            </a:r>
            <a:endParaRPr b="0" i="0" sz="1400" u="none" cap="none" strike="noStrike">
              <a:solidFill>
                <a:srgbClr val="000000"/>
              </a:solidFill>
              <a:latin typeface="Arial"/>
              <a:ea typeface="Arial"/>
              <a:cs typeface="Arial"/>
              <a:sym typeface="Arial"/>
            </a:endParaRPr>
          </a:p>
        </p:txBody>
      </p:sp>
      <p:pic>
        <p:nvPicPr>
          <p:cNvPr id="550" name="Google Shape;550;p84"/>
          <p:cNvPicPr preferRelativeResize="0"/>
          <p:nvPr/>
        </p:nvPicPr>
        <p:blipFill rotWithShape="1">
          <a:blip r:embed="rId3">
            <a:alphaModFix/>
          </a:blip>
          <a:srcRect b="0" l="0" r="0" t="0"/>
          <a:stretch/>
        </p:blipFill>
        <p:spPr>
          <a:xfrm>
            <a:off x="1725414" y="1310292"/>
            <a:ext cx="5360953" cy="34233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85"/>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pic>
        <p:nvPicPr>
          <p:cNvPr id="556" name="Google Shape;556;p85"/>
          <p:cNvPicPr preferRelativeResize="0"/>
          <p:nvPr/>
        </p:nvPicPr>
        <p:blipFill rotWithShape="1">
          <a:blip r:embed="rId3">
            <a:alphaModFix/>
          </a:blip>
          <a:srcRect b="0" l="0" r="0" t="0"/>
          <a:stretch/>
        </p:blipFill>
        <p:spPr>
          <a:xfrm>
            <a:off x="3138684" y="3037339"/>
            <a:ext cx="2438400" cy="1466850"/>
          </a:xfrm>
          <a:prstGeom prst="rect">
            <a:avLst/>
          </a:prstGeom>
          <a:noFill/>
          <a:ln>
            <a:noFill/>
          </a:ln>
        </p:spPr>
      </p:pic>
      <p:pic>
        <p:nvPicPr>
          <p:cNvPr id="557" name="Google Shape;557;p85"/>
          <p:cNvPicPr preferRelativeResize="0"/>
          <p:nvPr/>
        </p:nvPicPr>
        <p:blipFill rotWithShape="1">
          <a:blip r:embed="rId4">
            <a:alphaModFix/>
          </a:blip>
          <a:srcRect b="15976" l="0" r="0" t="14328"/>
          <a:stretch/>
        </p:blipFill>
        <p:spPr>
          <a:xfrm>
            <a:off x="1677407" y="545007"/>
            <a:ext cx="5360953" cy="23859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1" name="Shape 561"/>
        <p:cNvGrpSpPr/>
        <p:nvPr/>
      </p:nvGrpSpPr>
      <p:grpSpPr>
        <a:xfrm>
          <a:off x="0" y="0"/>
          <a:ext cx="0" cy="0"/>
          <a:chOff x="0" y="0"/>
          <a:chExt cx="0" cy="0"/>
        </a:xfrm>
      </p:grpSpPr>
      <p:pic>
        <p:nvPicPr>
          <p:cNvPr id="562" name="Google Shape;562;p86"/>
          <p:cNvPicPr preferRelativeResize="0"/>
          <p:nvPr/>
        </p:nvPicPr>
        <p:blipFill rotWithShape="1">
          <a:blip r:embed="rId3">
            <a:alphaModFix/>
          </a:blip>
          <a:srcRect b="0" l="0" r="0" t="0"/>
          <a:stretch/>
        </p:blipFill>
        <p:spPr>
          <a:xfrm>
            <a:off x="3699549" y="1006067"/>
            <a:ext cx="5360953" cy="3423334"/>
          </a:xfrm>
          <a:prstGeom prst="rect">
            <a:avLst/>
          </a:prstGeom>
          <a:noFill/>
          <a:ln>
            <a:noFill/>
          </a:ln>
        </p:spPr>
      </p:pic>
      <p:sp>
        <p:nvSpPr>
          <p:cNvPr id="563" name="Google Shape;563;p86"/>
          <p:cNvSpPr txBox="1"/>
          <p:nvPr/>
        </p:nvSpPr>
        <p:spPr>
          <a:xfrm>
            <a:off x="275532" y="1001046"/>
            <a:ext cx="3221010" cy="1716688"/>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4" name="Google Shape;564;p86"/>
          <p:cNvSpPr/>
          <p:nvPr/>
        </p:nvSpPr>
        <p:spPr>
          <a:xfrm>
            <a:off x="529428" y="576285"/>
            <a:ext cx="7978290" cy="270459"/>
          </a:xfrm>
          <a:prstGeom prst="rect">
            <a:avLst/>
          </a:prstGeom>
          <a:noFill/>
          <a:ln>
            <a:noFill/>
          </a:ln>
        </p:spPr>
        <p:txBody>
          <a:bodyPr anchorCtr="0" anchor="t" bIns="45700" lIns="91425" spcFirstLastPara="1" rIns="91425" wrap="square" tIns="45700">
            <a:noAutofit/>
          </a:bodyPr>
          <a:lstStyle/>
          <a:p>
            <a:pPr indent="0" lvl="0" marL="158750" marR="0" rtl="0" algn="ct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Las reglas del árbol generan una partición de x equivalente a una función definida a trozos:</a:t>
            </a:r>
            <a:endParaRPr b="0" i="0" sz="1400" u="none" cap="none" strike="noStrike">
              <a:solidFill>
                <a:srgbClr val="000000"/>
              </a:solidFill>
              <a:latin typeface="Arial"/>
              <a:ea typeface="Arial"/>
              <a:cs typeface="Arial"/>
              <a:sym typeface="Arial"/>
            </a:endParaRPr>
          </a:p>
        </p:txBody>
      </p:sp>
      <p:sp>
        <p:nvSpPr>
          <p:cNvPr id="565" name="Google Shape;565;p86"/>
          <p:cNvSpPr txBox="1"/>
          <p:nvPr/>
        </p:nvSpPr>
        <p:spPr>
          <a:xfrm>
            <a:off x="204759" y="3191314"/>
            <a:ext cx="3584891" cy="69814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6" name="Google Shape;566;p86"/>
          <p:cNvSpPr txBox="1"/>
          <p:nvPr/>
        </p:nvSpPr>
        <p:spPr>
          <a:xfrm>
            <a:off x="754592" y="3961392"/>
            <a:ext cx="2855910" cy="701539"/>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67" name="Google Shape;567;p86"/>
          <p:cNvSpPr/>
          <p:nvPr/>
        </p:nvSpPr>
        <p:spPr>
          <a:xfrm>
            <a:off x="96383" y="4183717"/>
            <a:ext cx="761747" cy="270459"/>
          </a:xfrm>
          <a:prstGeom prst="rect">
            <a:avLst/>
          </a:prstGeom>
          <a:noFill/>
          <a:ln>
            <a:noFill/>
          </a:ln>
        </p:spPr>
        <p:txBody>
          <a:bodyPr anchorCtr="0" anchor="t" bIns="45700" lIns="91425" spcFirstLastPara="1" rIns="91425" wrap="square" tIns="45700">
            <a:noAutofit/>
          </a:bodyPr>
          <a:lstStyle/>
          <a:p>
            <a:pPr indent="0" lvl="0" marL="158750" marR="0" rtl="0" algn="ct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Donde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87"/>
          <p:cNvSpPr/>
          <p:nvPr/>
        </p:nvSpPr>
        <p:spPr>
          <a:xfrm>
            <a:off x="563427" y="312882"/>
            <a:ext cx="7978290" cy="270459"/>
          </a:xfrm>
          <a:prstGeom prst="rect">
            <a:avLst/>
          </a:prstGeom>
          <a:noFill/>
          <a:ln>
            <a:noFill/>
          </a:ln>
        </p:spPr>
        <p:txBody>
          <a:bodyPr anchorCtr="0" anchor="t" bIns="45700" lIns="91425" spcFirstLastPara="1" rIns="91425" wrap="square" tIns="45700">
            <a:noAutofit/>
          </a:bodyPr>
          <a:lstStyle/>
          <a:p>
            <a:pPr indent="0" lvl="0" marL="158750" marR="0" rtl="0" algn="ct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Para dos dimensiones:</a:t>
            </a:r>
            <a:endParaRPr b="0" i="0" sz="1400" u="none" cap="none" strike="noStrike">
              <a:solidFill>
                <a:srgbClr val="000000"/>
              </a:solidFill>
              <a:latin typeface="Arial"/>
              <a:ea typeface="Arial"/>
              <a:cs typeface="Arial"/>
              <a:sym typeface="Arial"/>
            </a:endParaRPr>
          </a:p>
        </p:txBody>
      </p:sp>
      <p:pic>
        <p:nvPicPr>
          <p:cNvPr id="573" name="Google Shape;573;p87"/>
          <p:cNvPicPr preferRelativeResize="0"/>
          <p:nvPr/>
        </p:nvPicPr>
        <p:blipFill rotWithShape="1">
          <a:blip r:embed="rId3">
            <a:alphaModFix/>
          </a:blip>
          <a:srcRect b="3577" l="18963" r="17754" t="16153"/>
          <a:stretch/>
        </p:blipFill>
        <p:spPr>
          <a:xfrm>
            <a:off x="2025583" y="583341"/>
            <a:ext cx="5207842" cy="42127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pic>
        <p:nvPicPr>
          <p:cNvPr id="578" name="Google Shape;578;p88"/>
          <p:cNvPicPr preferRelativeResize="0"/>
          <p:nvPr/>
        </p:nvPicPr>
        <p:blipFill rotWithShape="1">
          <a:blip r:embed="rId3">
            <a:alphaModFix/>
          </a:blip>
          <a:srcRect b="11465" l="0" r="0" t="0"/>
          <a:stretch/>
        </p:blipFill>
        <p:spPr>
          <a:xfrm>
            <a:off x="350785" y="1247459"/>
            <a:ext cx="4123810" cy="2331417"/>
          </a:xfrm>
          <a:prstGeom prst="rect">
            <a:avLst/>
          </a:prstGeom>
          <a:noFill/>
          <a:ln>
            <a:noFill/>
          </a:ln>
        </p:spPr>
      </p:pic>
      <p:pic>
        <p:nvPicPr>
          <p:cNvPr id="579" name="Google Shape;579;p88"/>
          <p:cNvPicPr preferRelativeResize="0"/>
          <p:nvPr/>
        </p:nvPicPr>
        <p:blipFill rotWithShape="1">
          <a:blip r:embed="rId4">
            <a:alphaModFix/>
          </a:blip>
          <a:srcRect b="0" l="14436" r="21709" t="0"/>
          <a:stretch/>
        </p:blipFill>
        <p:spPr>
          <a:xfrm>
            <a:off x="4838447" y="859082"/>
            <a:ext cx="3415375" cy="34109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3" name="Shape 583"/>
        <p:cNvGrpSpPr/>
        <p:nvPr/>
      </p:nvGrpSpPr>
      <p:grpSpPr>
        <a:xfrm>
          <a:off x="0" y="0"/>
          <a:ext cx="0" cy="0"/>
          <a:chOff x="0" y="0"/>
          <a:chExt cx="0" cy="0"/>
        </a:xfrm>
      </p:grpSpPr>
      <p:sp>
        <p:nvSpPr>
          <p:cNvPr id="584" name="Google Shape;584;p89"/>
          <p:cNvSpPr/>
          <p:nvPr/>
        </p:nvSpPr>
        <p:spPr>
          <a:xfrm>
            <a:off x="529428" y="576285"/>
            <a:ext cx="7978290" cy="287002"/>
          </a:xfrm>
          <a:prstGeom prst="rect">
            <a:avLst/>
          </a:prstGeom>
          <a:noFill/>
          <a:ln>
            <a:noFill/>
          </a:ln>
        </p:spPr>
        <p:txBody>
          <a:bodyPr anchorCtr="0" anchor="t" bIns="45700" lIns="91425" spcFirstLastPara="1" rIns="91425" wrap="square" tIns="45700">
            <a:noAutofit/>
          </a:bodyPr>
          <a:lstStyle/>
          <a:p>
            <a:pPr indent="0" lvl="0" marL="158750" marR="0" rtl="0" algn="ct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Cada hoja del árbol es una partición rectangular del espacio de features:</a:t>
            </a:r>
            <a:endParaRPr b="0" i="0" sz="1400" u="none" cap="none" strike="noStrike">
              <a:solidFill>
                <a:srgbClr val="000000"/>
              </a:solidFill>
              <a:latin typeface="Arial"/>
              <a:ea typeface="Arial"/>
              <a:cs typeface="Arial"/>
              <a:sym typeface="Arial"/>
            </a:endParaRPr>
          </a:p>
        </p:txBody>
      </p:sp>
      <p:sp>
        <p:nvSpPr>
          <p:cNvPr id="585" name="Google Shape;585;p89"/>
          <p:cNvSpPr txBox="1"/>
          <p:nvPr/>
        </p:nvSpPr>
        <p:spPr>
          <a:xfrm>
            <a:off x="440926" y="2654602"/>
            <a:ext cx="2005229" cy="69814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6" name="Google Shape;586;p89"/>
          <p:cNvSpPr txBox="1"/>
          <p:nvPr/>
        </p:nvSpPr>
        <p:spPr>
          <a:xfrm>
            <a:off x="381133" y="3422441"/>
            <a:ext cx="3015634" cy="70153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7" name="Google Shape;587;p89"/>
          <p:cNvSpPr/>
          <p:nvPr/>
        </p:nvSpPr>
        <p:spPr>
          <a:xfrm>
            <a:off x="2276520" y="4431206"/>
            <a:ext cx="4851008"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Esto puede generalizarse fácilmente a un número arbitrario de features…</a:t>
            </a:r>
            <a:endParaRPr b="0" i="0" sz="1400" u="none" cap="none" strike="noStrike">
              <a:solidFill>
                <a:srgbClr val="000000"/>
              </a:solidFill>
              <a:latin typeface="Arial"/>
              <a:ea typeface="Arial"/>
              <a:cs typeface="Arial"/>
              <a:sym typeface="Arial"/>
            </a:endParaRPr>
          </a:p>
        </p:txBody>
      </p:sp>
      <p:pic>
        <p:nvPicPr>
          <p:cNvPr id="588" name="Google Shape;588;p89"/>
          <p:cNvPicPr preferRelativeResize="0"/>
          <p:nvPr/>
        </p:nvPicPr>
        <p:blipFill rotWithShape="1">
          <a:blip r:embed="rId5">
            <a:alphaModFix/>
          </a:blip>
          <a:srcRect b="0" l="2526" r="0" t="0"/>
          <a:stretch/>
        </p:blipFill>
        <p:spPr>
          <a:xfrm>
            <a:off x="204612" y="947314"/>
            <a:ext cx="3379472" cy="1512887"/>
          </a:xfrm>
          <a:prstGeom prst="rect">
            <a:avLst/>
          </a:prstGeom>
          <a:noFill/>
          <a:ln>
            <a:noFill/>
          </a:ln>
        </p:spPr>
      </p:pic>
      <p:pic>
        <p:nvPicPr>
          <p:cNvPr id="589" name="Google Shape;589;p89"/>
          <p:cNvPicPr preferRelativeResize="0"/>
          <p:nvPr/>
        </p:nvPicPr>
        <p:blipFill rotWithShape="1">
          <a:blip r:embed="rId6">
            <a:alphaModFix/>
          </a:blip>
          <a:srcRect b="0" l="0" r="0" t="0"/>
          <a:stretch/>
        </p:blipFill>
        <p:spPr>
          <a:xfrm>
            <a:off x="3615750" y="981250"/>
            <a:ext cx="4891968" cy="33467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63"/>
          <p:cNvSpPr txBox="1"/>
          <p:nvPr>
            <p:ph type="ctrTitle"/>
          </p:nvPr>
        </p:nvSpPr>
        <p:spPr>
          <a:xfrm>
            <a:off x="397600" y="303400"/>
            <a:ext cx="82221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Bibliografía</a:t>
            </a:r>
            <a:endParaRPr sz="6500">
              <a:highlight>
                <a:schemeClr val="dk1"/>
              </a:highlight>
            </a:endParaRPr>
          </a:p>
        </p:txBody>
      </p:sp>
      <p:sp>
        <p:nvSpPr>
          <p:cNvPr id="316" name="Google Shape;316;p63"/>
          <p:cNvSpPr txBox="1"/>
          <p:nvPr>
            <p:ph type="ctrTitle"/>
          </p:nvPr>
        </p:nvSpPr>
        <p:spPr>
          <a:xfrm>
            <a:off x="460950" y="1062575"/>
            <a:ext cx="8222100" cy="433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9009"/>
              <a:buNone/>
            </a:pPr>
            <a:r>
              <a:rPr lang="en" sz="2020"/>
              <a:t>Revisión bibliográfica</a:t>
            </a:r>
            <a:endParaRPr sz="2020"/>
          </a:p>
        </p:txBody>
      </p:sp>
      <p:sp>
        <p:nvSpPr>
          <p:cNvPr id="317" name="Google Shape;317;p63"/>
          <p:cNvSpPr txBox="1"/>
          <p:nvPr/>
        </p:nvSpPr>
        <p:spPr>
          <a:xfrm>
            <a:off x="460950" y="1185325"/>
            <a:ext cx="8373300" cy="30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Breiman, L. et al (1984) Classification and Regression Trees. Chapman and Hall/CRC.</a:t>
            </a:r>
            <a:endParaRPr>
              <a:latin typeface="Roboto"/>
              <a:ea typeface="Roboto"/>
              <a:cs typeface="Roboto"/>
              <a:sym typeface="Roboto"/>
            </a:endParaRPr>
          </a:p>
          <a:p>
            <a:pPr indent="0" lvl="0" marL="0" rtl="0" algn="l">
              <a:spcBef>
                <a:spcPts val="1100"/>
              </a:spcBef>
              <a:spcAft>
                <a:spcPts val="0"/>
              </a:spcAft>
              <a:buNone/>
            </a:pPr>
            <a:r>
              <a:rPr lang="en"/>
              <a:t>Therneau, T. M., Atkinson, E. J., &amp; Foundation, M. (2015). An Introduction to Recursive Partitioning Using the RPART Routines. </a:t>
            </a:r>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uFill>
                  <a:noFill/>
                </a:uFill>
                <a:hlinkClick r:id="rId4"/>
              </a:rPr>
              <a:t>Scikit-learn: Machine Learning in Python</a:t>
            </a:r>
            <a:r>
              <a:rPr lang="en"/>
              <a:t>, Pedregosa et al., JMLR 12, pp. 2825-2830, 2011.</a:t>
            </a:r>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Hastie, T. et al (2001) The </a:t>
            </a:r>
            <a:r>
              <a:rPr lang="en">
                <a:latin typeface="Roboto"/>
                <a:ea typeface="Roboto"/>
                <a:cs typeface="Roboto"/>
                <a:sym typeface="Roboto"/>
              </a:rPr>
              <a:t>Elements of Statistical Learning.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Loh, Wei-Yin. “Fifty Years of Classification and Regression Trees.” </a:t>
            </a:r>
            <a:r>
              <a:rPr i="1" lang="en">
                <a:latin typeface="Roboto"/>
                <a:ea typeface="Roboto"/>
                <a:cs typeface="Roboto"/>
                <a:sym typeface="Roboto"/>
              </a:rPr>
              <a:t>International Statistical Review</a:t>
            </a:r>
            <a:r>
              <a:rPr lang="en">
                <a:latin typeface="Roboto"/>
                <a:ea typeface="Roboto"/>
                <a:cs typeface="Roboto"/>
                <a:sym typeface="Roboto"/>
              </a:rPr>
              <a:t>, vol. 82, no. 3, 30 June 2014, pp. 329–348, 10.1111/insr.12016.</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Kaggle (2021) </a:t>
            </a:r>
            <a:r>
              <a:rPr i="1" lang="en">
                <a:latin typeface="Roboto"/>
                <a:ea typeface="Roboto"/>
                <a:cs typeface="Roboto"/>
                <a:sym typeface="Roboto"/>
              </a:rPr>
              <a:t>State of Machine Learning and Data Science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000"/>
                                        <p:tgtEl>
                                          <p:spTgt spid="3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animEffect filter="fade" transition="in">
                                      <p:cBhvr>
                                        <p:cTn dur="1000"/>
                                        <p:tgtEl>
                                          <p:spTgt spid="3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6" st="6"/>
                                            </p:txEl>
                                          </p:spTgt>
                                        </p:tgtEl>
                                        <p:attrNameLst>
                                          <p:attrName>style.visibility</p:attrName>
                                        </p:attrNameLst>
                                      </p:cBhvr>
                                      <p:to>
                                        <p:strVal val="visible"/>
                                      </p:to>
                                    </p:set>
                                    <p:animEffect filter="fade" transition="in">
                                      <p:cBhvr>
                                        <p:cTn dur="1000"/>
                                        <p:tgtEl>
                                          <p:spTgt spid="3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7" st="7"/>
                                            </p:txEl>
                                          </p:spTgt>
                                        </p:tgtEl>
                                        <p:attrNameLst>
                                          <p:attrName>style.visibility</p:attrName>
                                        </p:attrNameLst>
                                      </p:cBhvr>
                                      <p:to>
                                        <p:strVal val="visible"/>
                                      </p:to>
                                    </p:set>
                                    <p:animEffect filter="fade" transition="in">
                                      <p:cBhvr>
                                        <p:cTn dur="1000"/>
                                        <p:tgtEl>
                                          <p:spTgt spid="3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8" st="8"/>
                                            </p:txEl>
                                          </p:spTgt>
                                        </p:tgtEl>
                                        <p:attrNameLst>
                                          <p:attrName>style.visibility</p:attrName>
                                        </p:attrNameLst>
                                      </p:cBhvr>
                                      <p:to>
                                        <p:strVal val="visible"/>
                                      </p:to>
                                    </p:set>
                                    <p:animEffect filter="fade" transition="in">
                                      <p:cBhvr>
                                        <p:cTn dur="1000"/>
                                        <p:tgtEl>
                                          <p:spTgt spid="3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9" st="9"/>
                                            </p:txEl>
                                          </p:spTgt>
                                        </p:tgtEl>
                                        <p:attrNameLst>
                                          <p:attrName>style.visibility</p:attrName>
                                        </p:attrNameLst>
                                      </p:cBhvr>
                                      <p:to>
                                        <p:strVal val="visible"/>
                                      </p:to>
                                    </p:set>
                                    <p:animEffect filter="fade" transition="in">
                                      <p:cBhvr>
                                        <p:cTn dur="1000"/>
                                        <p:tgtEl>
                                          <p:spTgt spid="31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90"/>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Coeficiente de determinación</a:t>
            </a:r>
            <a:endParaRPr sz="6500">
              <a:highlight>
                <a:schemeClr val="dk1"/>
              </a:highlight>
            </a:endParaRPr>
          </a:p>
        </p:txBody>
      </p:sp>
      <p:sp>
        <p:nvSpPr>
          <p:cNvPr id="595" name="Google Shape;595;p90"/>
          <p:cNvSpPr txBox="1"/>
          <p:nvPr/>
        </p:nvSpPr>
        <p:spPr>
          <a:xfrm>
            <a:off x="926511" y="968903"/>
            <a:ext cx="71946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Los árboles de regresión incluyen una medida equivalente al coeficiente de determinación de la regresión lineal.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 suma de cuadrados totales de los datos sería la que tendría un árbol con un solo nodo:</a:t>
            </a:r>
            <a:endParaRPr b="0" i="0" sz="1100" u="none" cap="none" strike="noStrike">
              <a:solidFill>
                <a:srgbClr val="000000"/>
              </a:solidFill>
              <a:latin typeface="Arial"/>
              <a:ea typeface="Arial"/>
              <a:cs typeface="Arial"/>
              <a:sym typeface="Arial"/>
            </a:endParaRPr>
          </a:p>
        </p:txBody>
      </p:sp>
      <p:sp>
        <p:nvSpPr>
          <p:cNvPr id="596" name="Google Shape;596;p90"/>
          <p:cNvSpPr txBox="1"/>
          <p:nvPr/>
        </p:nvSpPr>
        <p:spPr>
          <a:xfrm>
            <a:off x="914149" y="2655286"/>
            <a:ext cx="74400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De forma similar puede calcularse la suma de cuadrados de los residuos, sumando las contribuciones de cada hoja:</a:t>
            </a:r>
            <a:endParaRPr b="0" i="0" sz="1100" u="none" cap="none" strike="noStrike">
              <a:solidFill>
                <a:srgbClr val="000000"/>
              </a:solidFill>
              <a:latin typeface="Arial"/>
              <a:ea typeface="Arial"/>
              <a:cs typeface="Arial"/>
              <a:sym typeface="Arial"/>
            </a:endParaRPr>
          </a:p>
        </p:txBody>
      </p:sp>
      <p:sp>
        <p:nvSpPr>
          <p:cNvPr id="597" name="Google Shape;597;p90"/>
          <p:cNvSpPr txBox="1"/>
          <p:nvPr/>
        </p:nvSpPr>
        <p:spPr>
          <a:xfrm>
            <a:off x="4114800" y="2114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8" name="Google Shape;598;p90"/>
          <p:cNvSpPr txBox="1"/>
          <p:nvPr/>
        </p:nvSpPr>
        <p:spPr>
          <a:xfrm>
            <a:off x="3453319" y="1748194"/>
            <a:ext cx="1848900" cy="615300"/>
          </a:xfrm>
          <a:prstGeom prst="rect">
            <a:avLst/>
          </a:prstGeom>
          <a:blipFill rotWithShape="1">
            <a:blip r:embed="rId3">
              <a:alphaModFix/>
            </a:blip>
            <a:stretch>
              <a:fillRect b="-166321" l="0" r="-25328" t="-11582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599" name="Google Shape;599;p90"/>
          <p:cNvSpPr txBox="1"/>
          <p:nvPr/>
        </p:nvSpPr>
        <p:spPr>
          <a:xfrm>
            <a:off x="2651580" y="3132305"/>
            <a:ext cx="3470400" cy="654300"/>
          </a:xfrm>
          <a:prstGeom prst="rect">
            <a:avLst/>
          </a:prstGeom>
          <a:blipFill rotWithShape="1">
            <a:blip r:embed="rId4">
              <a:alphaModFix/>
            </a:blip>
            <a:stretch>
              <a:fillRect b="-151376" l="0" r="-1929" t="-10933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3" name="Shape 603"/>
        <p:cNvGrpSpPr/>
        <p:nvPr/>
      </p:nvGrpSpPr>
      <p:grpSpPr>
        <a:xfrm>
          <a:off x="0" y="0"/>
          <a:ext cx="0" cy="0"/>
          <a:chOff x="0" y="0"/>
          <a:chExt cx="0" cy="0"/>
        </a:xfrm>
      </p:grpSpPr>
      <p:sp>
        <p:nvSpPr>
          <p:cNvPr id="604" name="Google Shape;604;p91"/>
          <p:cNvSpPr txBox="1"/>
          <p:nvPr/>
        </p:nvSpPr>
        <p:spPr>
          <a:xfrm>
            <a:off x="2835415" y="1393606"/>
            <a:ext cx="3244200" cy="533400"/>
          </a:xfrm>
          <a:prstGeom prst="rect">
            <a:avLst/>
          </a:prstGeom>
          <a:blipFill rotWithShape="1">
            <a:blip r:embed="rId3">
              <a:alphaModFix/>
            </a:blip>
            <a:stretch>
              <a:fillRect b="-2298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5" name="Google Shape;605;p91"/>
          <p:cNvSpPr txBox="1"/>
          <p:nvPr/>
        </p:nvSpPr>
        <p:spPr>
          <a:xfrm>
            <a:off x="825987" y="992717"/>
            <a:ext cx="7509900" cy="261600"/>
          </a:xfrm>
          <a:prstGeom prst="rect">
            <a:avLst/>
          </a:prstGeom>
          <a:blipFill rotWithShape="1">
            <a:blip r:embed="rId4">
              <a:alphaModFix/>
            </a:blip>
            <a:stretch>
              <a:fillRect b="-13948" l="0" r="0" t="-23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6" name="Google Shape;606;p91"/>
          <p:cNvSpPr txBox="1"/>
          <p:nvPr/>
        </p:nvSpPr>
        <p:spPr>
          <a:xfrm>
            <a:off x="811271" y="2302762"/>
            <a:ext cx="7539300" cy="430800"/>
          </a:xfrm>
          <a:prstGeom prst="rect">
            <a:avLst/>
          </a:prstGeom>
          <a:blipFill rotWithShape="1">
            <a:blip r:embed="rId5">
              <a:alphaModFix/>
            </a:blip>
            <a:stretch>
              <a:fillRect b="-9989" l="0" r="0" t="-14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7" name="Google Shape;607;p91"/>
          <p:cNvSpPr txBox="1"/>
          <p:nvPr/>
        </p:nvSpPr>
        <p:spPr>
          <a:xfrm>
            <a:off x="1714466" y="3109389"/>
            <a:ext cx="5486100" cy="642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1" name="Shape 611"/>
        <p:cNvGrpSpPr/>
        <p:nvPr/>
      </p:nvGrpSpPr>
      <p:grpSpPr>
        <a:xfrm>
          <a:off x="0" y="0"/>
          <a:ext cx="0" cy="0"/>
          <a:chOff x="0" y="0"/>
          <a:chExt cx="0" cy="0"/>
        </a:xfrm>
      </p:grpSpPr>
      <p:pic>
        <p:nvPicPr>
          <p:cNvPr descr="Text&#10;&#10;Description automatically generated with medium confidence" id="612" name="Google Shape;612;p92"/>
          <p:cNvPicPr preferRelativeResize="0"/>
          <p:nvPr/>
        </p:nvPicPr>
        <p:blipFill rotWithShape="1">
          <a:blip r:embed="rId3">
            <a:alphaModFix/>
          </a:blip>
          <a:srcRect b="0" l="0" r="0" t="0"/>
          <a:stretch/>
        </p:blipFill>
        <p:spPr>
          <a:xfrm>
            <a:off x="473601" y="205321"/>
            <a:ext cx="6427470" cy="4613910"/>
          </a:xfrm>
          <a:prstGeom prst="rect">
            <a:avLst/>
          </a:prstGeom>
          <a:noFill/>
          <a:ln>
            <a:noFill/>
          </a:ln>
        </p:spPr>
      </p:pic>
      <p:sp>
        <p:nvSpPr>
          <p:cNvPr id="613" name="Google Shape;613;p92"/>
          <p:cNvSpPr txBox="1"/>
          <p:nvPr/>
        </p:nvSpPr>
        <p:spPr>
          <a:xfrm>
            <a:off x="5474075" y="2291946"/>
            <a:ext cx="3216300" cy="11154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7" name="Shape 617"/>
        <p:cNvGrpSpPr/>
        <p:nvPr/>
      </p:nvGrpSpPr>
      <p:grpSpPr>
        <a:xfrm>
          <a:off x="0" y="0"/>
          <a:ext cx="0" cy="0"/>
          <a:chOff x="0" y="0"/>
          <a:chExt cx="0" cy="0"/>
        </a:xfrm>
      </p:grpSpPr>
      <p:sp>
        <p:nvSpPr>
          <p:cNvPr id="618" name="Google Shape;618;p93"/>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Evitando el overfitting (I)</a:t>
            </a:r>
            <a:endParaRPr sz="6500">
              <a:highlight>
                <a:schemeClr val="dk1"/>
              </a:highlight>
            </a:endParaRPr>
          </a:p>
        </p:txBody>
      </p:sp>
      <p:sp>
        <p:nvSpPr>
          <p:cNvPr id="619" name="Google Shape;619;p93"/>
          <p:cNvSpPr txBox="1"/>
          <p:nvPr/>
        </p:nvSpPr>
        <p:spPr>
          <a:xfrm>
            <a:off x="245075" y="899475"/>
            <a:ext cx="84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Overfitting ocurre cuando los modelos “memorizan los datos” y no logran generalizar correctamente. </a:t>
            </a:r>
            <a:endParaRPr>
              <a:latin typeface="Roboto"/>
              <a:ea typeface="Roboto"/>
              <a:cs typeface="Roboto"/>
              <a:sym typeface="Roboto"/>
            </a:endParaRPr>
          </a:p>
        </p:txBody>
      </p:sp>
      <p:pic>
        <p:nvPicPr>
          <p:cNvPr id="620" name="Google Shape;620;p93"/>
          <p:cNvPicPr preferRelativeResize="0"/>
          <p:nvPr/>
        </p:nvPicPr>
        <p:blipFill>
          <a:blip r:embed="rId3">
            <a:alphaModFix/>
          </a:blip>
          <a:stretch>
            <a:fillRect/>
          </a:stretch>
        </p:blipFill>
        <p:spPr>
          <a:xfrm>
            <a:off x="4456627" y="1452075"/>
            <a:ext cx="4151827" cy="3539025"/>
          </a:xfrm>
          <a:prstGeom prst="rect">
            <a:avLst/>
          </a:prstGeom>
          <a:noFill/>
          <a:ln>
            <a:noFill/>
          </a:ln>
        </p:spPr>
      </p:pic>
      <p:pic>
        <p:nvPicPr>
          <p:cNvPr id="621" name="Google Shape;621;p93"/>
          <p:cNvPicPr preferRelativeResize="0"/>
          <p:nvPr/>
        </p:nvPicPr>
        <p:blipFill>
          <a:blip r:embed="rId4">
            <a:alphaModFix/>
          </a:blip>
          <a:stretch>
            <a:fillRect/>
          </a:stretch>
        </p:blipFill>
        <p:spPr>
          <a:xfrm>
            <a:off x="152400" y="1452075"/>
            <a:ext cx="4151827" cy="3539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5" name="Shape 625"/>
        <p:cNvGrpSpPr/>
        <p:nvPr/>
      </p:nvGrpSpPr>
      <p:grpSpPr>
        <a:xfrm>
          <a:off x="0" y="0"/>
          <a:ext cx="0" cy="0"/>
          <a:chOff x="0" y="0"/>
          <a:chExt cx="0" cy="0"/>
        </a:xfrm>
      </p:grpSpPr>
      <p:sp>
        <p:nvSpPr>
          <p:cNvPr id="626" name="Google Shape;626;p94"/>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Evitando el overfitting (II)</a:t>
            </a:r>
            <a:endParaRPr sz="6500">
              <a:highlight>
                <a:schemeClr val="dk1"/>
              </a:highlight>
            </a:endParaRPr>
          </a:p>
        </p:txBody>
      </p:sp>
      <p:sp>
        <p:nvSpPr>
          <p:cNvPr id="627" name="Google Shape;627;p94"/>
          <p:cNvSpPr txBox="1"/>
          <p:nvPr/>
        </p:nvSpPr>
        <p:spPr>
          <a:xfrm>
            <a:off x="348850" y="1465350"/>
            <a:ext cx="8154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¿Cómo se evita el overfitting en los árboles? </a:t>
            </a:r>
            <a:endParaRPr b="1"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Controlar el crecimiento del árbol</a:t>
            </a:r>
            <a:r>
              <a:rPr lang="en">
                <a:latin typeface="Roboto"/>
                <a:ea typeface="Roboto"/>
                <a:cs typeface="Roboto"/>
                <a:sym typeface="Roboto"/>
              </a:rPr>
              <a:t>: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Fijando criterios para la estructura del árbol: </a:t>
            </a:r>
            <a:endParaRPr>
              <a:latin typeface="Roboto"/>
              <a:ea typeface="Roboto"/>
              <a:cs typeface="Roboto"/>
              <a:sym typeface="Roboto"/>
            </a:endParaRPr>
          </a:p>
          <a:p>
            <a:pPr indent="-317500" lvl="2" marL="1371600" rtl="0" algn="l">
              <a:spcBef>
                <a:spcPts val="0"/>
              </a:spcBef>
              <a:spcAft>
                <a:spcPts val="0"/>
              </a:spcAft>
              <a:buSzPts val="1400"/>
              <a:buFont typeface="Roboto"/>
              <a:buChar char="■"/>
            </a:pPr>
            <a:r>
              <a:rPr b="1" lang="en" sz="1200">
                <a:latin typeface="Roboto"/>
                <a:ea typeface="Roboto"/>
                <a:cs typeface="Roboto"/>
                <a:sym typeface="Roboto"/>
              </a:rPr>
              <a:t>max_depth</a:t>
            </a:r>
            <a:r>
              <a:rPr lang="en" sz="1200">
                <a:latin typeface="Roboto"/>
                <a:ea typeface="Roboto"/>
                <a:cs typeface="Roboto"/>
                <a:sym typeface="Roboto"/>
              </a:rPr>
              <a:t>: fija la profundidad máxima que puede alcanzar el árbol; </a:t>
            </a:r>
            <a:endParaRPr sz="1200">
              <a:latin typeface="Roboto"/>
              <a:ea typeface="Roboto"/>
              <a:cs typeface="Roboto"/>
              <a:sym typeface="Roboto"/>
            </a:endParaRPr>
          </a:p>
          <a:p>
            <a:pPr indent="-317500" lvl="2" marL="1371600" rtl="0" algn="l">
              <a:spcBef>
                <a:spcPts val="0"/>
              </a:spcBef>
              <a:spcAft>
                <a:spcPts val="0"/>
              </a:spcAft>
              <a:buSzPts val="1400"/>
              <a:buFont typeface="Roboto"/>
              <a:buChar char="■"/>
            </a:pPr>
            <a:r>
              <a:rPr b="1" lang="en" sz="1200">
                <a:latin typeface="Roboto"/>
                <a:ea typeface="Roboto"/>
                <a:cs typeface="Roboto"/>
                <a:sym typeface="Roboto"/>
              </a:rPr>
              <a:t>minsplit</a:t>
            </a:r>
            <a:r>
              <a:rPr lang="en" sz="1200">
                <a:latin typeface="Roboto"/>
                <a:ea typeface="Roboto"/>
                <a:cs typeface="Roboto"/>
                <a:sym typeface="Roboto"/>
              </a:rPr>
              <a:t>: fija la cantidad de muestras mínimas que tiene que tener un nodo para realizar una partición;</a:t>
            </a:r>
            <a:endParaRPr sz="1200">
              <a:latin typeface="Roboto"/>
              <a:ea typeface="Roboto"/>
              <a:cs typeface="Roboto"/>
              <a:sym typeface="Roboto"/>
            </a:endParaRPr>
          </a:p>
          <a:p>
            <a:pPr indent="-317500" lvl="2" marL="1371600" rtl="0" algn="l">
              <a:spcBef>
                <a:spcPts val="0"/>
              </a:spcBef>
              <a:spcAft>
                <a:spcPts val="0"/>
              </a:spcAft>
              <a:buSzPts val="1400"/>
              <a:buFont typeface="Roboto"/>
              <a:buChar char="■"/>
            </a:pPr>
            <a:r>
              <a:rPr b="1" lang="en" sz="1200">
                <a:latin typeface="Roboto"/>
                <a:ea typeface="Roboto"/>
                <a:cs typeface="Roboto"/>
                <a:sym typeface="Roboto"/>
              </a:rPr>
              <a:t>minbucket</a:t>
            </a:r>
            <a:r>
              <a:rPr lang="en" sz="1200">
                <a:latin typeface="Roboto"/>
                <a:ea typeface="Roboto"/>
                <a:cs typeface="Roboto"/>
                <a:sym typeface="Roboto"/>
              </a:rPr>
              <a:t>: cantidad de muestras mínimas que tiene que tener un nodo terminal o bucket.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Limitar el crecimiento del árbol mediante alguna regla de parada: crecer el árbol hasta el que el error no mejore más que cierto umbral.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Post-pruning de un árbol crecido</a:t>
            </a:r>
            <a:r>
              <a:rPr lang="en">
                <a:latin typeface="Roboto"/>
                <a:ea typeface="Roboto"/>
                <a:cs typeface="Roboto"/>
                <a:sym typeface="Roboto"/>
              </a:rPr>
              <a:t>: dejarlo crecer y luego podarlo</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pic>
        <p:nvPicPr>
          <p:cNvPr id="632" name="Google Shape;632;p95"/>
          <p:cNvPicPr preferRelativeResize="0"/>
          <p:nvPr/>
        </p:nvPicPr>
        <p:blipFill rotWithShape="1">
          <a:blip r:embed="rId3">
            <a:alphaModFix/>
          </a:blip>
          <a:srcRect b="0" l="0" r="0" t="9123"/>
          <a:stretch/>
        </p:blipFill>
        <p:spPr>
          <a:xfrm>
            <a:off x="6280000" y="281200"/>
            <a:ext cx="2076850" cy="1608799"/>
          </a:xfrm>
          <a:prstGeom prst="rect">
            <a:avLst/>
          </a:prstGeom>
          <a:noFill/>
          <a:ln>
            <a:noFill/>
          </a:ln>
        </p:spPr>
      </p:pic>
      <p:pic>
        <p:nvPicPr>
          <p:cNvPr id="633" name="Google Shape;633;p95"/>
          <p:cNvPicPr preferRelativeResize="0"/>
          <p:nvPr/>
        </p:nvPicPr>
        <p:blipFill rotWithShape="1">
          <a:blip r:embed="rId4">
            <a:alphaModFix/>
          </a:blip>
          <a:srcRect b="28447" l="5535" r="5043" t="23780"/>
          <a:stretch/>
        </p:blipFill>
        <p:spPr>
          <a:xfrm>
            <a:off x="352100" y="1794000"/>
            <a:ext cx="8174674" cy="3090675"/>
          </a:xfrm>
          <a:prstGeom prst="rect">
            <a:avLst/>
          </a:prstGeom>
          <a:noFill/>
          <a:ln>
            <a:noFill/>
          </a:ln>
        </p:spPr>
      </p:pic>
      <p:sp>
        <p:nvSpPr>
          <p:cNvPr id="634" name="Google Shape;634;p95"/>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Controlando el crecimiento</a:t>
            </a:r>
            <a:endParaRPr sz="6500">
              <a:highlight>
                <a:schemeClr val="dk1"/>
              </a:highlight>
            </a:endParaRPr>
          </a:p>
        </p:txBody>
      </p:sp>
      <p:sp>
        <p:nvSpPr>
          <p:cNvPr id="635" name="Google Shape;635;p95"/>
          <p:cNvSpPr txBox="1"/>
          <p:nvPr/>
        </p:nvSpPr>
        <p:spPr>
          <a:xfrm>
            <a:off x="820025" y="960300"/>
            <a:ext cx="6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max_depth = 5 , minsplit = 1 , minbucket = 1</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p96"/>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Controlando el crecimiento</a:t>
            </a:r>
            <a:endParaRPr sz="6500">
              <a:highlight>
                <a:schemeClr val="dk1"/>
              </a:highlight>
            </a:endParaRPr>
          </a:p>
        </p:txBody>
      </p:sp>
      <p:pic>
        <p:nvPicPr>
          <p:cNvPr id="641" name="Google Shape;641;p96"/>
          <p:cNvPicPr preferRelativeResize="0"/>
          <p:nvPr/>
        </p:nvPicPr>
        <p:blipFill rotWithShape="1">
          <a:blip r:embed="rId3">
            <a:alphaModFix/>
          </a:blip>
          <a:srcRect b="25156" l="0" r="0" t="24710"/>
          <a:stretch/>
        </p:blipFill>
        <p:spPr>
          <a:xfrm>
            <a:off x="422675" y="1596650"/>
            <a:ext cx="7778150" cy="2759925"/>
          </a:xfrm>
          <a:prstGeom prst="rect">
            <a:avLst/>
          </a:prstGeom>
          <a:noFill/>
          <a:ln>
            <a:noFill/>
          </a:ln>
        </p:spPr>
      </p:pic>
      <p:sp>
        <p:nvSpPr>
          <p:cNvPr id="642" name="Google Shape;642;p96"/>
          <p:cNvSpPr txBox="1"/>
          <p:nvPr/>
        </p:nvSpPr>
        <p:spPr>
          <a:xfrm>
            <a:off x="820025" y="960300"/>
            <a:ext cx="6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max_depth = 3 , minsplit = 1 , minbucket = 1</a:t>
            </a:r>
            <a:endParaRPr>
              <a:latin typeface="Roboto"/>
              <a:ea typeface="Roboto"/>
              <a:cs typeface="Roboto"/>
              <a:sym typeface="Roboto"/>
            </a:endParaRPr>
          </a:p>
        </p:txBody>
      </p:sp>
      <p:pic>
        <p:nvPicPr>
          <p:cNvPr id="643" name="Google Shape;643;p96"/>
          <p:cNvPicPr preferRelativeResize="0"/>
          <p:nvPr/>
        </p:nvPicPr>
        <p:blipFill rotWithShape="1">
          <a:blip r:embed="rId4">
            <a:alphaModFix/>
          </a:blip>
          <a:srcRect b="5246" l="4324" r="0" t="8879"/>
          <a:stretch/>
        </p:blipFill>
        <p:spPr>
          <a:xfrm>
            <a:off x="6352150" y="119700"/>
            <a:ext cx="2263050" cy="173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7" name="Shape 647"/>
        <p:cNvGrpSpPr/>
        <p:nvPr/>
      </p:nvGrpSpPr>
      <p:grpSpPr>
        <a:xfrm>
          <a:off x="0" y="0"/>
          <a:ext cx="0" cy="0"/>
          <a:chOff x="0" y="0"/>
          <a:chExt cx="0" cy="0"/>
        </a:xfrm>
      </p:grpSpPr>
      <p:sp>
        <p:nvSpPr>
          <p:cNvPr id="648" name="Google Shape;648;p97"/>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Controlando el crecimiento</a:t>
            </a:r>
            <a:endParaRPr sz="6500">
              <a:highlight>
                <a:schemeClr val="dk1"/>
              </a:highlight>
            </a:endParaRPr>
          </a:p>
        </p:txBody>
      </p:sp>
      <p:sp>
        <p:nvSpPr>
          <p:cNvPr id="649" name="Google Shape;649;p97"/>
          <p:cNvSpPr txBox="1"/>
          <p:nvPr/>
        </p:nvSpPr>
        <p:spPr>
          <a:xfrm>
            <a:off x="820025" y="960300"/>
            <a:ext cx="6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max_depth = 5, minsplit = 10, minbucket = 1</a:t>
            </a:r>
            <a:endParaRPr>
              <a:latin typeface="Roboto"/>
              <a:ea typeface="Roboto"/>
              <a:cs typeface="Roboto"/>
              <a:sym typeface="Roboto"/>
            </a:endParaRPr>
          </a:p>
        </p:txBody>
      </p:sp>
      <p:pic>
        <p:nvPicPr>
          <p:cNvPr id="650" name="Google Shape;650;p97"/>
          <p:cNvPicPr preferRelativeResize="0"/>
          <p:nvPr/>
        </p:nvPicPr>
        <p:blipFill rotWithShape="1">
          <a:blip r:embed="rId3">
            <a:alphaModFix/>
          </a:blip>
          <a:srcRect b="25613" l="6674" r="5157" t="24950"/>
          <a:stretch/>
        </p:blipFill>
        <p:spPr>
          <a:xfrm>
            <a:off x="421975" y="1821600"/>
            <a:ext cx="7903425" cy="3136300"/>
          </a:xfrm>
          <a:prstGeom prst="rect">
            <a:avLst/>
          </a:prstGeom>
          <a:noFill/>
          <a:ln>
            <a:noFill/>
          </a:ln>
        </p:spPr>
      </p:pic>
      <p:sp>
        <p:nvSpPr>
          <p:cNvPr id="651" name="Google Shape;651;p97"/>
          <p:cNvSpPr/>
          <p:nvPr/>
        </p:nvSpPr>
        <p:spPr>
          <a:xfrm>
            <a:off x="3222000" y="4628150"/>
            <a:ext cx="175800" cy="292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7"/>
          <p:cNvSpPr/>
          <p:nvPr/>
        </p:nvSpPr>
        <p:spPr>
          <a:xfrm>
            <a:off x="5249800" y="4628150"/>
            <a:ext cx="175800" cy="292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7"/>
          <p:cNvSpPr/>
          <p:nvPr/>
        </p:nvSpPr>
        <p:spPr>
          <a:xfrm>
            <a:off x="5736600" y="4628150"/>
            <a:ext cx="175800" cy="292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4" name="Google Shape;654;p97"/>
          <p:cNvPicPr preferRelativeResize="0"/>
          <p:nvPr/>
        </p:nvPicPr>
        <p:blipFill rotWithShape="1">
          <a:blip r:embed="rId4">
            <a:alphaModFix/>
          </a:blip>
          <a:srcRect b="5920" l="6261" r="0" t="8653"/>
          <a:stretch/>
        </p:blipFill>
        <p:spPr>
          <a:xfrm>
            <a:off x="6497775" y="119700"/>
            <a:ext cx="2443401" cy="18980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98"/>
          <p:cNvSpPr txBox="1"/>
          <p:nvPr>
            <p:ph type="ctrTitle"/>
          </p:nvPr>
        </p:nvSpPr>
        <p:spPr>
          <a:xfrm>
            <a:off x="128175" y="119700"/>
            <a:ext cx="63696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Controlando el crecimiento</a:t>
            </a:r>
            <a:endParaRPr sz="6500">
              <a:highlight>
                <a:schemeClr val="dk1"/>
              </a:highlight>
            </a:endParaRPr>
          </a:p>
        </p:txBody>
      </p:sp>
      <p:sp>
        <p:nvSpPr>
          <p:cNvPr id="660" name="Google Shape;660;p98"/>
          <p:cNvSpPr txBox="1"/>
          <p:nvPr/>
        </p:nvSpPr>
        <p:spPr>
          <a:xfrm>
            <a:off x="820025" y="960300"/>
            <a:ext cx="63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max_depth = 5, minsplit = 1, minbucket = 10</a:t>
            </a:r>
            <a:endParaRPr>
              <a:latin typeface="Roboto"/>
              <a:ea typeface="Roboto"/>
              <a:cs typeface="Roboto"/>
              <a:sym typeface="Roboto"/>
            </a:endParaRPr>
          </a:p>
        </p:txBody>
      </p:sp>
      <p:pic>
        <p:nvPicPr>
          <p:cNvPr id="661" name="Google Shape;661;p98"/>
          <p:cNvPicPr preferRelativeResize="0"/>
          <p:nvPr/>
        </p:nvPicPr>
        <p:blipFill rotWithShape="1">
          <a:blip r:embed="rId3">
            <a:alphaModFix/>
          </a:blip>
          <a:srcRect b="22037" l="0" r="0" t="22465"/>
          <a:stretch/>
        </p:blipFill>
        <p:spPr>
          <a:xfrm>
            <a:off x="73725" y="1675075"/>
            <a:ext cx="8323975" cy="3269493"/>
          </a:xfrm>
          <a:prstGeom prst="rect">
            <a:avLst/>
          </a:prstGeom>
          <a:noFill/>
          <a:ln>
            <a:noFill/>
          </a:ln>
        </p:spPr>
      </p:pic>
      <p:pic>
        <p:nvPicPr>
          <p:cNvPr id="662" name="Google Shape;662;p98"/>
          <p:cNvPicPr preferRelativeResize="0"/>
          <p:nvPr/>
        </p:nvPicPr>
        <p:blipFill rotWithShape="1">
          <a:blip r:embed="rId4">
            <a:alphaModFix/>
          </a:blip>
          <a:srcRect b="4558" l="5687" r="0" t="9108"/>
          <a:stretch/>
        </p:blipFill>
        <p:spPr>
          <a:xfrm>
            <a:off x="6229392" y="108850"/>
            <a:ext cx="2695359" cy="2103099"/>
          </a:xfrm>
          <a:prstGeom prst="rect">
            <a:avLst/>
          </a:prstGeom>
          <a:noFill/>
          <a:ln>
            <a:noFill/>
          </a:ln>
        </p:spPr>
      </p:pic>
      <p:sp>
        <p:nvSpPr>
          <p:cNvPr id="663" name="Google Shape;663;p98"/>
          <p:cNvSpPr/>
          <p:nvPr/>
        </p:nvSpPr>
        <p:spPr>
          <a:xfrm>
            <a:off x="972450" y="4475675"/>
            <a:ext cx="210900" cy="4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8"/>
          <p:cNvSpPr/>
          <p:nvPr/>
        </p:nvSpPr>
        <p:spPr>
          <a:xfrm>
            <a:off x="2039250" y="4475675"/>
            <a:ext cx="210900" cy="4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99"/>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SzPts val="4800"/>
              <a:buNone/>
            </a:pPr>
            <a:r>
              <a:rPr lang="en" sz="2800">
                <a:solidFill>
                  <a:schemeClr val="lt1"/>
                </a:solidFill>
                <a:highlight>
                  <a:srgbClr val="4285F4"/>
                </a:highlight>
                <a:latin typeface="Arial"/>
                <a:ea typeface="Arial"/>
                <a:cs typeface="Arial"/>
                <a:sym typeface="Arial"/>
              </a:rPr>
              <a:t>Post-</a:t>
            </a:r>
            <a:r>
              <a:rPr lang="en" sz="2800">
                <a:solidFill>
                  <a:schemeClr val="lt1"/>
                </a:solidFill>
                <a:highlight>
                  <a:srgbClr val="4285F4"/>
                </a:highlight>
              </a:rPr>
              <a:t>pruning</a:t>
            </a:r>
            <a:r>
              <a:rPr lang="en" sz="2800">
                <a:solidFill>
                  <a:schemeClr val="lt1"/>
                </a:solidFill>
                <a:highlight>
                  <a:srgbClr val="4285F4"/>
                </a:highlight>
                <a:latin typeface="Arial"/>
                <a:ea typeface="Arial"/>
                <a:cs typeface="Arial"/>
                <a:sym typeface="Arial"/>
              </a:rPr>
              <a:t> de árboles</a:t>
            </a:r>
            <a:endParaRPr sz="6500">
              <a:solidFill>
                <a:schemeClr val="lt1"/>
              </a:solidFill>
              <a:highlight>
                <a:srgbClr val="4285F4"/>
              </a:highlight>
            </a:endParaRPr>
          </a:p>
        </p:txBody>
      </p:sp>
      <p:sp>
        <p:nvSpPr>
          <p:cNvPr id="670" name="Google Shape;670;p99"/>
          <p:cNvSpPr txBox="1"/>
          <p:nvPr/>
        </p:nvSpPr>
        <p:spPr>
          <a:xfrm>
            <a:off x="926511" y="968903"/>
            <a:ext cx="7194600" cy="621900"/>
          </a:xfrm>
          <a:prstGeom prst="rect">
            <a:avLst/>
          </a:prstGeom>
          <a:blipFill rotWithShape="1">
            <a:blip r:embed="rId3">
              <a:alphaModFix/>
            </a:blip>
            <a:stretch>
              <a:fillRect b="-3919" l="0" r="-249" t="-97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71" name="Google Shape;671;p99"/>
          <p:cNvSpPr txBox="1"/>
          <p:nvPr/>
        </p:nvSpPr>
        <p:spPr>
          <a:xfrm>
            <a:off x="980801" y="2588182"/>
            <a:ext cx="7194600" cy="769500"/>
          </a:xfrm>
          <a:prstGeom prst="rect">
            <a:avLst/>
          </a:prstGeom>
          <a:blipFill rotWithShape="1">
            <a:blip r:embed="rId4">
              <a:alphaModFix/>
            </a:blip>
            <a:stretch>
              <a:fillRect b="-4759" l="0" r="0" t="-7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72" name="Google Shape;672;p99"/>
          <p:cNvSpPr txBox="1"/>
          <p:nvPr/>
        </p:nvSpPr>
        <p:spPr>
          <a:xfrm>
            <a:off x="980801" y="4019593"/>
            <a:ext cx="7194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Puede demostrarse que los árboles obtenidos de esta forma son únicos. También tienen un montón de propiedades interesantes…</a:t>
            </a:r>
            <a:endParaRPr b="0" i="0" sz="1400" u="none" cap="none" strike="noStrike">
              <a:solidFill>
                <a:srgbClr val="000000"/>
              </a:solidFill>
              <a:latin typeface="Arial"/>
              <a:ea typeface="Arial"/>
              <a:cs typeface="Arial"/>
              <a:sym typeface="Arial"/>
            </a:endParaRPr>
          </a:p>
        </p:txBody>
      </p:sp>
      <p:sp>
        <p:nvSpPr>
          <p:cNvPr id="673" name="Google Shape;673;p99"/>
          <p:cNvSpPr txBox="1"/>
          <p:nvPr/>
        </p:nvSpPr>
        <p:spPr>
          <a:xfrm>
            <a:off x="2699304" y="1666367"/>
            <a:ext cx="4083600" cy="243000"/>
          </a:xfrm>
          <a:prstGeom prst="rect">
            <a:avLst/>
          </a:prstGeom>
          <a:blipFill rotWithShape="1">
            <a:blip r:embed="rId5">
              <a:alphaModFix/>
            </a:blip>
            <a:stretch>
              <a:fillRect b="-37498" l="-1489" r="-898" t="-19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674" name="Google Shape;674;p99"/>
          <p:cNvSpPr txBox="1"/>
          <p:nvPr/>
        </p:nvSpPr>
        <p:spPr>
          <a:xfrm>
            <a:off x="3370342" y="3260411"/>
            <a:ext cx="2445900" cy="585900"/>
          </a:xfrm>
          <a:prstGeom prst="rect">
            <a:avLst/>
          </a:prstGeom>
          <a:blipFill rotWithShape="1">
            <a:blip r:embed="rId6">
              <a:alphaModFix/>
            </a:blip>
            <a:stretch>
              <a:fillRect b="-4061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675" name="Google Shape;675;p99"/>
          <p:cNvSpPr txBox="1"/>
          <p:nvPr/>
        </p:nvSpPr>
        <p:spPr>
          <a:xfrm>
            <a:off x="980800" y="2050425"/>
            <a:ext cx="7638900" cy="5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Esta penalización se realiza tras crecer completamente el árbol, removiendo ramas, por lo que se la denomina “poda”.</a:t>
            </a:r>
            <a:endParaRPr sz="1100"/>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64"/>
          <p:cNvSpPr txBox="1"/>
          <p:nvPr>
            <p:ph type="ctrTitle"/>
          </p:nvPr>
        </p:nvSpPr>
        <p:spPr>
          <a:xfrm>
            <a:off x="128175" y="119700"/>
            <a:ext cx="58482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Aproximarnos a la realidad…</a:t>
            </a:r>
            <a:endParaRPr sz="6500">
              <a:highlight>
                <a:schemeClr val="dk1"/>
              </a:highlight>
            </a:endParaRPr>
          </a:p>
        </p:txBody>
      </p:sp>
      <p:sp>
        <p:nvSpPr>
          <p:cNvPr id="323" name="Google Shape;323;p64"/>
          <p:cNvSpPr/>
          <p:nvPr/>
        </p:nvSpPr>
        <p:spPr>
          <a:xfrm>
            <a:off x="2209400" y="2369675"/>
            <a:ext cx="1992900" cy="855900"/>
          </a:xfrm>
          <a:prstGeom prst="rect">
            <a:avLst/>
          </a:prstGeom>
          <a:solidFill>
            <a:srgbClr val="000000"/>
          </a:solidFill>
          <a:ln cap="flat" cmpd="sng" w="9525">
            <a:solidFill>
              <a:srgbClr val="9395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4"/>
          <p:cNvSpPr txBox="1"/>
          <p:nvPr/>
        </p:nvSpPr>
        <p:spPr>
          <a:xfrm>
            <a:off x="2234425" y="2559700"/>
            <a:ext cx="184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FFFFFF"/>
                </a:solidFill>
                <a:latin typeface="Corbel"/>
                <a:ea typeface="Corbel"/>
                <a:cs typeface="Corbel"/>
                <a:sym typeface="Corbel"/>
              </a:rPr>
              <a:t>f(x) + ε</a:t>
            </a:r>
            <a:endParaRPr i="1">
              <a:solidFill>
                <a:srgbClr val="FFFFFF"/>
              </a:solidFill>
              <a:latin typeface="Corbel"/>
              <a:ea typeface="Corbel"/>
              <a:cs typeface="Corbel"/>
              <a:sym typeface="Corbel"/>
            </a:endParaRPr>
          </a:p>
        </p:txBody>
      </p:sp>
      <p:cxnSp>
        <p:nvCxnSpPr>
          <p:cNvPr id="325" name="Google Shape;325;p64"/>
          <p:cNvCxnSpPr>
            <a:stCxn id="323" idx="2"/>
          </p:cNvCxnSpPr>
          <p:nvPr/>
        </p:nvCxnSpPr>
        <p:spPr>
          <a:xfrm>
            <a:off x="3205850" y="3225575"/>
            <a:ext cx="0" cy="629400"/>
          </a:xfrm>
          <a:prstGeom prst="straightConnector1">
            <a:avLst/>
          </a:prstGeom>
          <a:noFill/>
          <a:ln cap="flat" cmpd="sng" w="9525">
            <a:solidFill>
              <a:srgbClr val="000000"/>
            </a:solidFill>
            <a:prstDash val="solid"/>
            <a:round/>
            <a:headEnd len="med" w="med" type="none"/>
            <a:tailEnd len="med" w="med" type="triangle"/>
          </a:ln>
        </p:spPr>
      </p:cxnSp>
      <p:cxnSp>
        <p:nvCxnSpPr>
          <p:cNvPr id="326" name="Google Shape;326;p64"/>
          <p:cNvCxnSpPr>
            <a:endCxn id="323" idx="0"/>
          </p:cNvCxnSpPr>
          <p:nvPr/>
        </p:nvCxnSpPr>
        <p:spPr>
          <a:xfrm>
            <a:off x="3205850" y="1858775"/>
            <a:ext cx="0" cy="510900"/>
          </a:xfrm>
          <a:prstGeom prst="straightConnector1">
            <a:avLst/>
          </a:prstGeom>
          <a:noFill/>
          <a:ln cap="flat" cmpd="sng" w="9525">
            <a:solidFill>
              <a:srgbClr val="000000"/>
            </a:solidFill>
            <a:prstDash val="solid"/>
            <a:round/>
            <a:headEnd len="med" w="med" type="none"/>
            <a:tailEnd len="med" w="med" type="triangle"/>
          </a:ln>
        </p:spPr>
      </p:cxnSp>
      <p:sp>
        <p:nvSpPr>
          <p:cNvPr id="327" name="Google Shape;327;p64"/>
          <p:cNvSpPr txBox="1"/>
          <p:nvPr/>
        </p:nvSpPr>
        <p:spPr>
          <a:xfrm>
            <a:off x="2965550" y="1481738"/>
            <a:ext cx="48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Encode Sans"/>
                <a:ea typeface="Encode Sans"/>
                <a:cs typeface="Encode Sans"/>
                <a:sym typeface="Encode Sans"/>
              </a:rPr>
              <a:t>X</a:t>
            </a:r>
            <a:endParaRPr i="1">
              <a:latin typeface="Encode Sans"/>
              <a:ea typeface="Encode Sans"/>
              <a:cs typeface="Encode Sans"/>
              <a:sym typeface="Encode Sans"/>
            </a:endParaRPr>
          </a:p>
        </p:txBody>
      </p:sp>
      <p:sp>
        <p:nvSpPr>
          <p:cNvPr id="328" name="Google Shape;328;p64"/>
          <p:cNvSpPr txBox="1"/>
          <p:nvPr/>
        </p:nvSpPr>
        <p:spPr>
          <a:xfrm>
            <a:off x="2965550" y="4044450"/>
            <a:ext cx="48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Encode Sans"/>
                <a:ea typeface="Encode Sans"/>
                <a:cs typeface="Encode Sans"/>
                <a:sym typeface="Encode Sans"/>
              </a:rPr>
              <a:t>Y</a:t>
            </a:r>
            <a:endParaRPr i="1">
              <a:latin typeface="Encode Sans"/>
              <a:ea typeface="Encode Sans"/>
              <a:cs typeface="Encode Sans"/>
              <a:sym typeface="Encode Sans"/>
            </a:endParaRPr>
          </a:p>
        </p:txBody>
      </p:sp>
      <p:sp>
        <p:nvSpPr>
          <p:cNvPr id="329" name="Google Shape;329;p64"/>
          <p:cNvSpPr txBox="1"/>
          <p:nvPr/>
        </p:nvSpPr>
        <p:spPr>
          <a:xfrm>
            <a:off x="128175" y="2381975"/>
            <a:ext cx="1417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DATA GENERATING PROCESS</a:t>
            </a:r>
            <a:endParaRPr>
              <a:latin typeface="Roboto"/>
              <a:ea typeface="Roboto"/>
              <a:cs typeface="Roboto"/>
              <a:sym typeface="Roboto"/>
            </a:endParaRPr>
          </a:p>
        </p:txBody>
      </p:sp>
      <p:pic>
        <p:nvPicPr>
          <p:cNvPr id="330" name="Google Shape;330;p64"/>
          <p:cNvPicPr preferRelativeResize="0"/>
          <p:nvPr/>
        </p:nvPicPr>
        <p:blipFill rotWithShape="1">
          <a:blip r:embed="rId4">
            <a:alphaModFix/>
          </a:blip>
          <a:srcRect b="0" l="0" r="0" t="0"/>
          <a:stretch/>
        </p:blipFill>
        <p:spPr>
          <a:xfrm>
            <a:off x="4369675" y="1223888"/>
            <a:ext cx="4399849" cy="3299881"/>
          </a:xfrm>
          <a:prstGeom prst="rect">
            <a:avLst/>
          </a:prstGeom>
          <a:noFill/>
          <a:ln>
            <a:noFill/>
          </a:ln>
        </p:spPr>
      </p:pic>
      <p:sp>
        <p:nvSpPr>
          <p:cNvPr id="331" name="Google Shape;331;p64"/>
          <p:cNvSpPr/>
          <p:nvPr/>
        </p:nvSpPr>
        <p:spPr>
          <a:xfrm>
            <a:off x="1545675" y="2228850"/>
            <a:ext cx="426000" cy="12003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pic>
        <p:nvPicPr>
          <p:cNvPr descr="Diagram&#10;&#10;Description automatically generated" id="680" name="Google Shape;680;p100"/>
          <p:cNvPicPr preferRelativeResize="0"/>
          <p:nvPr/>
        </p:nvPicPr>
        <p:blipFill rotWithShape="1">
          <a:blip r:embed="rId3">
            <a:alphaModFix/>
          </a:blip>
          <a:srcRect b="51284" l="0" r="0" t="21680"/>
          <a:stretch/>
        </p:blipFill>
        <p:spPr>
          <a:xfrm>
            <a:off x="1481697" y="973874"/>
            <a:ext cx="6386513" cy="3085167"/>
          </a:xfrm>
          <a:prstGeom prst="rect">
            <a:avLst/>
          </a:prstGeom>
          <a:noFill/>
          <a:ln>
            <a:noFill/>
          </a:ln>
        </p:spPr>
      </p:pic>
      <p:sp>
        <p:nvSpPr>
          <p:cNvPr id="681" name="Google Shape;681;p100"/>
          <p:cNvSpPr txBox="1"/>
          <p:nvPr/>
        </p:nvSpPr>
        <p:spPr>
          <a:xfrm>
            <a:off x="1323278" y="416312"/>
            <a:ext cx="281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 ejemplo del proceso de poda: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pic>
        <p:nvPicPr>
          <p:cNvPr descr="Diagram&#10;&#10;Description automatically generated" id="686" name="Google Shape;686;p101"/>
          <p:cNvPicPr preferRelativeResize="0"/>
          <p:nvPr/>
        </p:nvPicPr>
        <p:blipFill rotWithShape="1">
          <a:blip r:embed="rId3">
            <a:alphaModFix/>
          </a:blip>
          <a:srcRect b="25251" l="0" r="-401" t="48686"/>
          <a:stretch/>
        </p:blipFill>
        <p:spPr>
          <a:xfrm>
            <a:off x="1365879" y="1084920"/>
            <a:ext cx="6412243" cy="2973658"/>
          </a:xfrm>
          <a:prstGeom prst="rect">
            <a:avLst/>
          </a:prstGeom>
          <a:noFill/>
          <a:ln>
            <a:noFill/>
          </a:ln>
        </p:spPr>
      </p:pic>
      <p:sp>
        <p:nvSpPr>
          <p:cNvPr id="687" name="Google Shape;687;p101"/>
          <p:cNvSpPr txBox="1"/>
          <p:nvPr/>
        </p:nvSpPr>
        <p:spPr>
          <a:xfrm>
            <a:off x="1323278" y="416312"/>
            <a:ext cx="281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 ejemplo del proceso de poda: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pic>
        <p:nvPicPr>
          <p:cNvPr id="692" name="Google Shape;692;p102"/>
          <p:cNvPicPr preferRelativeResize="0"/>
          <p:nvPr/>
        </p:nvPicPr>
        <p:blipFill rotWithShape="1">
          <a:blip r:embed="rId3">
            <a:alphaModFix/>
          </a:blip>
          <a:srcRect b="42553" l="659" r="-660" t="-3816"/>
          <a:stretch/>
        </p:blipFill>
        <p:spPr>
          <a:xfrm>
            <a:off x="1269235" y="840060"/>
            <a:ext cx="6412240" cy="3278458"/>
          </a:xfrm>
          <a:prstGeom prst="rect">
            <a:avLst/>
          </a:prstGeom>
          <a:noFill/>
          <a:ln>
            <a:noFill/>
          </a:ln>
        </p:spPr>
      </p:pic>
      <p:sp>
        <p:nvSpPr>
          <p:cNvPr id="693" name="Google Shape;693;p102"/>
          <p:cNvSpPr txBox="1"/>
          <p:nvPr/>
        </p:nvSpPr>
        <p:spPr>
          <a:xfrm>
            <a:off x="1323278" y="416312"/>
            <a:ext cx="281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 ejemplo del proceso de poda: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pic>
        <p:nvPicPr>
          <p:cNvPr id="698" name="Google Shape;698;p103"/>
          <p:cNvPicPr preferRelativeResize="0"/>
          <p:nvPr/>
        </p:nvPicPr>
        <p:blipFill rotWithShape="1">
          <a:blip r:embed="rId3">
            <a:alphaModFix/>
          </a:blip>
          <a:srcRect b="-990" l="-693" r="-1357" t="59722"/>
          <a:stretch/>
        </p:blipFill>
        <p:spPr>
          <a:xfrm>
            <a:off x="1226634" y="1352550"/>
            <a:ext cx="6544052" cy="2208405"/>
          </a:xfrm>
          <a:prstGeom prst="rect">
            <a:avLst/>
          </a:prstGeom>
          <a:noFill/>
          <a:ln>
            <a:noFill/>
          </a:ln>
        </p:spPr>
      </p:pic>
      <p:sp>
        <p:nvSpPr>
          <p:cNvPr id="699" name="Google Shape;699;p103"/>
          <p:cNvSpPr txBox="1"/>
          <p:nvPr/>
        </p:nvSpPr>
        <p:spPr>
          <a:xfrm>
            <a:off x="1323278" y="416312"/>
            <a:ext cx="281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 ejemplo del proceso de poda: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sp>
        <p:nvSpPr>
          <p:cNvPr id="704" name="Google Shape;704;p104"/>
          <p:cNvSpPr txBox="1"/>
          <p:nvPr/>
        </p:nvSpPr>
        <p:spPr>
          <a:xfrm>
            <a:off x="541021" y="735980"/>
            <a:ext cx="8267700" cy="541800"/>
          </a:xfrm>
          <a:prstGeom prst="rect">
            <a:avLst/>
          </a:prstGeom>
          <a:blipFill rotWithShape="1">
            <a:blip r:embed="rId3">
              <a:alphaModFix/>
            </a:blip>
            <a:stretch>
              <a:fillRect b="-6739" l="-219" r="0" t="-224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5" name="Google Shape;705;p104"/>
          <p:cNvSpPr txBox="1"/>
          <p:nvPr/>
        </p:nvSpPr>
        <p:spPr>
          <a:xfrm>
            <a:off x="541021" y="1479395"/>
            <a:ext cx="8100000" cy="565800"/>
          </a:xfrm>
          <a:prstGeom prst="rect">
            <a:avLst/>
          </a:prstGeom>
          <a:blipFill rotWithShape="1">
            <a:blip r:embed="rId4">
              <a:alphaModFix/>
            </a:blip>
            <a:stretch>
              <a:fillRect b="-4299" l="-229" r="0" t="-214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6" name="Google Shape;706;p104"/>
          <p:cNvSpPr txBox="1"/>
          <p:nvPr/>
        </p:nvSpPr>
        <p:spPr>
          <a:xfrm>
            <a:off x="2427248" y="2284868"/>
            <a:ext cx="4113900" cy="243000"/>
          </a:xfrm>
          <a:prstGeom prst="rect">
            <a:avLst/>
          </a:prstGeom>
          <a:blipFill rotWithShape="1">
            <a:blip r:embed="rId5">
              <a:alphaModFix/>
            </a:blip>
            <a:stretch>
              <a:fillRect b="-2498" l="-439" r="0" t="-224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07" name="Google Shape;707;p104"/>
          <p:cNvSpPr txBox="1"/>
          <p:nvPr/>
        </p:nvSpPr>
        <p:spPr>
          <a:xfrm>
            <a:off x="541021" y="2767623"/>
            <a:ext cx="8100000" cy="1385100"/>
          </a:xfrm>
          <a:prstGeom prst="rect">
            <a:avLst/>
          </a:prstGeom>
          <a:blipFill rotWithShape="1">
            <a:blip r:embed="rId6">
              <a:alphaModFix/>
            </a:blip>
            <a:stretch>
              <a:fillRect b="-3959" l="-229" r="0" t="-87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105"/>
          <p:cNvSpPr txBox="1"/>
          <p:nvPr/>
        </p:nvSpPr>
        <p:spPr>
          <a:xfrm>
            <a:off x="3397405" y="110025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iagram&#10;&#10;Description automatically generated" id="713" name="Google Shape;713;p105"/>
          <p:cNvPicPr preferRelativeResize="0"/>
          <p:nvPr/>
        </p:nvPicPr>
        <p:blipFill rotWithShape="1">
          <a:blip r:embed="rId3">
            <a:alphaModFix/>
          </a:blip>
          <a:srcRect b="0" l="0" r="0" t="0"/>
          <a:stretch/>
        </p:blipFill>
        <p:spPr>
          <a:xfrm>
            <a:off x="2239420" y="1307131"/>
            <a:ext cx="4457700" cy="3284220"/>
          </a:xfrm>
          <a:prstGeom prst="rect">
            <a:avLst/>
          </a:prstGeom>
          <a:noFill/>
          <a:ln>
            <a:noFill/>
          </a:ln>
        </p:spPr>
      </p:pic>
      <p:sp>
        <p:nvSpPr>
          <p:cNvPr id="714" name="Google Shape;714;p105"/>
          <p:cNvSpPr txBox="1"/>
          <p:nvPr/>
        </p:nvSpPr>
        <p:spPr>
          <a:xfrm>
            <a:off x="713678" y="465029"/>
            <a:ext cx="8073600" cy="738600"/>
          </a:xfrm>
          <a:prstGeom prst="rect">
            <a:avLst/>
          </a:prstGeom>
          <a:blipFill rotWithShape="1">
            <a:blip r:embed="rId4">
              <a:alphaModFix/>
            </a:blip>
            <a:stretch>
              <a:fillRect b="-8259" l="-229" r="-219" t="-82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 name="Shape 718"/>
        <p:cNvGrpSpPr/>
        <p:nvPr/>
      </p:nvGrpSpPr>
      <p:grpSpPr>
        <a:xfrm>
          <a:off x="0" y="0"/>
          <a:ext cx="0" cy="0"/>
          <a:chOff x="0" y="0"/>
          <a:chExt cx="0" cy="0"/>
        </a:xfrm>
      </p:grpSpPr>
      <p:sp>
        <p:nvSpPr>
          <p:cNvPr id="719" name="Google Shape;719;p106"/>
          <p:cNvSpPr txBox="1"/>
          <p:nvPr/>
        </p:nvSpPr>
        <p:spPr>
          <a:xfrm>
            <a:off x="3397405" y="110025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06"/>
          <p:cNvSpPr txBox="1"/>
          <p:nvPr/>
        </p:nvSpPr>
        <p:spPr>
          <a:xfrm>
            <a:off x="728546" y="639337"/>
            <a:ext cx="8214900" cy="307800"/>
          </a:xfrm>
          <a:prstGeom prst="rect">
            <a:avLst/>
          </a:prstGeom>
          <a:blipFill rotWithShape="1">
            <a:blip r:embed="rId3">
              <a:alphaModFix/>
            </a:blip>
            <a:stretch>
              <a:fillRect b="-19989" l="-219" r="0" t="-39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21" name="Google Shape;721;p106"/>
          <p:cNvSpPr txBox="1"/>
          <p:nvPr/>
        </p:nvSpPr>
        <p:spPr>
          <a:xfrm>
            <a:off x="666716" y="2788437"/>
            <a:ext cx="8214900" cy="738600"/>
          </a:xfrm>
          <a:prstGeom prst="rect">
            <a:avLst/>
          </a:prstGeom>
          <a:blipFill rotWithShape="1">
            <a:blip r:embed="rId4">
              <a:alphaModFix/>
            </a:blip>
            <a:stretch>
              <a:fillRect b="-8259" l="-219" r="0" t="-164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22" name="Google Shape;722;p106"/>
          <p:cNvSpPr txBox="1"/>
          <p:nvPr/>
        </p:nvSpPr>
        <p:spPr>
          <a:xfrm>
            <a:off x="3668749" y="1196514"/>
            <a:ext cx="2210700" cy="1407900"/>
          </a:xfrm>
          <a:prstGeom prst="rect">
            <a:avLst/>
          </a:prstGeom>
          <a:blipFill rotWithShape="1">
            <a:blip r:embed="rId5">
              <a:alphaModFix/>
            </a:blip>
            <a:stretch>
              <a:fillRect b="-869" l="0" r="-524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6" name="Shape 726"/>
        <p:cNvGrpSpPr/>
        <p:nvPr/>
      </p:nvGrpSpPr>
      <p:grpSpPr>
        <a:xfrm>
          <a:off x="0" y="0"/>
          <a:ext cx="0" cy="0"/>
          <a:chOff x="0" y="0"/>
          <a:chExt cx="0" cy="0"/>
        </a:xfrm>
      </p:grpSpPr>
      <p:sp>
        <p:nvSpPr>
          <p:cNvPr id="727" name="Google Shape;727;p107"/>
          <p:cNvSpPr txBox="1"/>
          <p:nvPr/>
        </p:nvSpPr>
        <p:spPr>
          <a:xfrm>
            <a:off x="700391" y="648511"/>
            <a:ext cx="7885800" cy="738600"/>
          </a:xfrm>
          <a:prstGeom prst="rect">
            <a:avLst/>
          </a:prstGeom>
          <a:blipFill rotWithShape="1">
            <a:blip r:embed="rId3">
              <a:alphaModFix/>
            </a:blip>
            <a:stretch>
              <a:fillRect b="-6559" l="-229" r="-79" t="-8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28" name="Google Shape;728;p107"/>
          <p:cNvSpPr txBox="1"/>
          <p:nvPr/>
        </p:nvSpPr>
        <p:spPr>
          <a:xfrm>
            <a:off x="3660842" y="1309990"/>
            <a:ext cx="1251300" cy="954000"/>
          </a:xfrm>
          <a:prstGeom prst="rect">
            <a:avLst/>
          </a:prstGeom>
          <a:blipFill rotWithShape="1">
            <a:blip r:embed="rId4">
              <a:alphaModFix/>
            </a:blip>
            <a:stretch>
              <a:fillRect b="-25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29" name="Google Shape;729;p107"/>
          <p:cNvSpPr txBox="1"/>
          <p:nvPr/>
        </p:nvSpPr>
        <p:spPr>
          <a:xfrm>
            <a:off x="716606" y="2360578"/>
            <a:ext cx="8051400" cy="775200"/>
          </a:xfrm>
          <a:prstGeom prst="rect">
            <a:avLst/>
          </a:prstGeom>
          <a:blipFill rotWithShape="1">
            <a:blip r:embed="rId5">
              <a:alphaModFix/>
            </a:blip>
            <a:stretch>
              <a:fillRect b="-7089" l="-229"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30" name="Google Shape;730;p107"/>
          <p:cNvSpPr txBox="1"/>
          <p:nvPr/>
        </p:nvSpPr>
        <p:spPr>
          <a:xfrm>
            <a:off x="3621802" y="3223093"/>
            <a:ext cx="1689900" cy="9558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pic>
        <p:nvPicPr>
          <p:cNvPr id="735" name="Google Shape;735;p108"/>
          <p:cNvPicPr preferRelativeResize="0"/>
          <p:nvPr/>
        </p:nvPicPr>
        <p:blipFill rotWithShape="1">
          <a:blip r:embed="rId3">
            <a:alphaModFix/>
          </a:blip>
          <a:srcRect b="0" l="0" r="0" t="0"/>
          <a:stretch/>
        </p:blipFill>
        <p:spPr>
          <a:xfrm>
            <a:off x="1180593" y="1148167"/>
            <a:ext cx="5996940" cy="3771900"/>
          </a:xfrm>
          <a:prstGeom prst="rect">
            <a:avLst/>
          </a:prstGeom>
          <a:noFill/>
          <a:ln>
            <a:noFill/>
          </a:ln>
        </p:spPr>
      </p:pic>
      <p:sp>
        <p:nvSpPr>
          <p:cNvPr id="736" name="Google Shape;736;p108"/>
          <p:cNvSpPr txBox="1"/>
          <p:nvPr/>
        </p:nvSpPr>
        <p:spPr>
          <a:xfrm>
            <a:off x="389107" y="252919"/>
            <a:ext cx="8338800" cy="770700"/>
          </a:xfrm>
          <a:prstGeom prst="rect">
            <a:avLst/>
          </a:prstGeom>
          <a:blipFill rotWithShape="1">
            <a:blip r:embed="rId4">
              <a:alphaModFix/>
            </a:blip>
            <a:stretch>
              <a:fillRect b="0" l="-219" r="0" t="-7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0" name="Shape 740"/>
        <p:cNvGrpSpPr/>
        <p:nvPr/>
      </p:nvGrpSpPr>
      <p:grpSpPr>
        <a:xfrm>
          <a:off x="0" y="0"/>
          <a:ext cx="0" cy="0"/>
          <a:chOff x="0" y="0"/>
          <a:chExt cx="0" cy="0"/>
        </a:xfrm>
      </p:grpSpPr>
      <p:pic>
        <p:nvPicPr>
          <p:cNvPr id="741" name="Google Shape;741;p109"/>
          <p:cNvPicPr preferRelativeResize="0"/>
          <p:nvPr/>
        </p:nvPicPr>
        <p:blipFill rotWithShape="1">
          <a:blip r:embed="rId3">
            <a:alphaModFix/>
          </a:blip>
          <a:srcRect b="0" l="0" r="0" t="0"/>
          <a:stretch/>
        </p:blipFill>
        <p:spPr>
          <a:xfrm>
            <a:off x="77821" y="804043"/>
            <a:ext cx="9143999" cy="3379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pic>
        <p:nvPicPr>
          <p:cNvPr id="336" name="Google Shape;336;p65"/>
          <p:cNvPicPr preferRelativeResize="0"/>
          <p:nvPr/>
        </p:nvPicPr>
        <p:blipFill rotWithShape="1">
          <a:blip r:embed="rId4">
            <a:alphaModFix/>
          </a:blip>
          <a:srcRect b="0" l="17140" r="16423" t="0"/>
          <a:stretch/>
        </p:blipFill>
        <p:spPr>
          <a:xfrm>
            <a:off x="4962100" y="221150"/>
            <a:ext cx="3613650" cy="4079175"/>
          </a:xfrm>
          <a:prstGeom prst="rect">
            <a:avLst/>
          </a:prstGeom>
          <a:noFill/>
          <a:ln>
            <a:noFill/>
          </a:ln>
        </p:spPr>
      </p:pic>
      <p:sp>
        <p:nvSpPr>
          <p:cNvPr id="337" name="Google Shape;337;p65"/>
          <p:cNvSpPr txBox="1"/>
          <p:nvPr/>
        </p:nvSpPr>
        <p:spPr>
          <a:xfrm>
            <a:off x="4962100" y="4451400"/>
            <a:ext cx="361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Prof. Leo Breiman (1928 - 2005). University of California, </a:t>
            </a:r>
            <a:r>
              <a:rPr lang="en">
                <a:latin typeface="Roboto"/>
                <a:ea typeface="Roboto"/>
                <a:cs typeface="Roboto"/>
                <a:sym typeface="Roboto"/>
              </a:rPr>
              <a:t>Berkeley. </a:t>
            </a:r>
            <a:endParaRPr>
              <a:latin typeface="Roboto"/>
              <a:ea typeface="Roboto"/>
              <a:cs typeface="Roboto"/>
              <a:sym typeface="Roboto"/>
            </a:endParaRPr>
          </a:p>
        </p:txBody>
      </p:sp>
      <p:sp>
        <p:nvSpPr>
          <p:cNvPr id="338" name="Google Shape;338;p65"/>
          <p:cNvSpPr txBox="1"/>
          <p:nvPr/>
        </p:nvSpPr>
        <p:spPr>
          <a:xfrm>
            <a:off x="279250" y="2743864"/>
            <a:ext cx="4371000" cy="2081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i="1" lang="en"/>
              <a:t>“Binary trees give an interesting and often illuminating way of looking at data in classification or regression problems. They should not be used to the exclusion of other methods. We do not claim that they are always better. They do add a flexible nonparametric tool to the data analyst’s arsenal” </a:t>
            </a:r>
            <a:r>
              <a:rPr lang="en"/>
              <a:t>(op. cit)</a:t>
            </a:r>
            <a:r>
              <a:rPr i="1" lang="en"/>
              <a:t>.</a:t>
            </a:r>
            <a:endParaRPr i="1"/>
          </a:p>
        </p:txBody>
      </p:sp>
      <p:sp>
        <p:nvSpPr>
          <p:cNvPr id="339" name="Google Shape;339;p65"/>
          <p:cNvSpPr txBox="1"/>
          <p:nvPr/>
        </p:nvSpPr>
        <p:spPr>
          <a:xfrm>
            <a:off x="279250" y="928950"/>
            <a:ext cx="4371000" cy="1800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i="1" lang="en"/>
              <a:t>“</a:t>
            </a:r>
            <a:r>
              <a:rPr b="1" i="1" lang="en"/>
              <a:t>Unlike many other statistical procedures which were moved from pencil and paper to calculators and then to computers, this use of trees was unthinkable before computers”</a:t>
            </a:r>
            <a:r>
              <a:rPr i="1" lang="en"/>
              <a:t> </a:t>
            </a:r>
            <a:endParaRPr i="1"/>
          </a:p>
          <a:p>
            <a:pPr indent="0" lvl="0" marL="0" rtl="0" algn="l">
              <a:lnSpc>
                <a:spcPct val="130000"/>
              </a:lnSpc>
              <a:spcBef>
                <a:spcPts val="0"/>
              </a:spcBef>
              <a:spcAft>
                <a:spcPts val="0"/>
              </a:spcAft>
              <a:buNone/>
            </a:pPr>
            <a:r>
              <a:rPr lang="en"/>
              <a:t>(Breiman et al, Classification and Regression Trees, 1984)</a:t>
            </a:r>
            <a:endParaRPr>
              <a:latin typeface="Roboto"/>
              <a:ea typeface="Roboto"/>
              <a:cs typeface="Roboto"/>
              <a:sym typeface="Roboto"/>
            </a:endParaRPr>
          </a:p>
        </p:txBody>
      </p:sp>
      <p:sp>
        <p:nvSpPr>
          <p:cNvPr id="340" name="Google Shape;340;p65"/>
          <p:cNvSpPr txBox="1"/>
          <p:nvPr>
            <p:ph type="ctrTitle"/>
          </p:nvPr>
        </p:nvSpPr>
        <p:spPr>
          <a:xfrm>
            <a:off x="202050" y="156725"/>
            <a:ext cx="46188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En palabras de…</a:t>
            </a:r>
            <a:endParaRPr sz="6500">
              <a:highlight>
                <a:schemeClr val="dk1"/>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sp>
        <p:nvSpPr>
          <p:cNvPr id="746" name="Google Shape;746;p110"/>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Variables sustitutas</a:t>
            </a:r>
            <a:endParaRPr sz="6500">
              <a:highlight>
                <a:schemeClr val="dk1"/>
              </a:highlight>
            </a:endParaRPr>
          </a:p>
        </p:txBody>
      </p:sp>
      <p:pic>
        <p:nvPicPr>
          <p:cNvPr id="747" name="Google Shape;747;p110"/>
          <p:cNvPicPr preferRelativeResize="0"/>
          <p:nvPr/>
        </p:nvPicPr>
        <p:blipFill rotWithShape="1">
          <a:blip r:embed="rId3">
            <a:alphaModFix/>
          </a:blip>
          <a:srcRect b="0" l="0" r="4320" t="0"/>
          <a:stretch/>
        </p:blipFill>
        <p:spPr>
          <a:xfrm>
            <a:off x="2361158" y="1546929"/>
            <a:ext cx="4366645" cy="3131429"/>
          </a:xfrm>
          <a:prstGeom prst="rect">
            <a:avLst/>
          </a:prstGeom>
          <a:noFill/>
          <a:ln>
            <a:noFill/>
          </a:ln>
        </p:spPr>
      </p:pic>
      <p:sp>
        <p:nvSpPr>
          <p:cNvPr id="748" name="Google Shape;748;p110"/>
          <p:cNvSpPr txBox="1"/>
          <p:nvPr/>
        </p:nvSpPr>
        <p:spPr>
          <a:xfrm>
            <a:off x="2912758" y="1029459"/>
            <a:ext cx="305243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Considerese el problema de valores faltantes: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 name="Shape 752"/>
        <p:cNvGrpSpPr/>
        <p:nvPr/>
      </p:nvGrpSpPr>
      <p:grpSpPr>
        <a:xfrm>
          <a:off x="0" y="0"/>
          <a:ext cx="0" cy="0"/>
          <a:chOff x="0" y="0"/>
          <a:chExt cx="0" cy="0"/>
        </a:xfrm>
      </p:grpSpPr>
      <p:sp>
        <p:nvSpPr>
          <p:cNvPr id="753" name="Google Shape;753;p111"/>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754" name="Google Shape;754;p111"/>
          <p:cNvSpPr txBox="1"/>
          <p:nvPr/>
        </p:nvSpPr>
        <p:spPr>
          <a:xfrm>
            <a:off x="1174880" y="580825"/>
            <a:ext cx="6446400" cy="1157979"/>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Las variables sustitutas permiten que los árboles puedan lidiar con valores faltantes al evaluar los splits. Lo que se busca  son splits en los que sea tan probable que los casos sean enviados a la izquierda cuando el split óptimo va la izquierda (y similar para la derecha). En ese caso se puede utilizar esta variable sustituta para tener una regla alternativa en el caso de que haya un valor faltante.</a:t>
            </a:r>
            <a:endParaRPr b="0" i="0" sz="1400" u="none" cap="none" strike="noStrike">
              <a:solidFill>
                <a:srgbClr val="000000"/>
              </a:solidFill>
              <a:latin typeface="Arial"/>
              <a:ea typeface="Arial"/>
              <a:cs typeface="Arial"/>
              <a:sym typeface="Arial"/>
            </a:endParaRPr>
          </a:p>
        </p:txBody>
      </p:sp>
      <p:pic>
        <p:nvPicPr>
          <p:cNvPr id="755" name="Google Shape;755;p111"/>
          <p:cNvPicPr preferRelativeResize="0"/>
          <p:nvPr/>
        </p:nvPicPr>
        <p:blipFill rotWithShape="1">
          <a:blip r:embed="rId3">
            <a:alphaModFix/>
          </a:blip>
          <a:srcRect b="0" l="4656" r="0" t="0"/>
          <a:stretch/>
        </p:blipFill>
        <p:spPr>
          <a:xfrm>
            <a:off x="2214606" y="1544134"/>
            <a:ext cx="4351328" cy="31314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sp>
        <p:nvSpPr>
          <p:cNvPr id="760" name="Google Shape;760;p112"/>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761" name="Google Shape;761;p112"/>
          <p:cNvSpPr txBox="1"/>
          <p:nvPr/>
        </p:nvSpPr>
        <p:spPr>
          <a:xfrm>
            <a:off x="1182690" y="816995"/>
            <a:ext cx="6446400" cy="1069493"/>
          </a:xfrm>
          <a:prstGeom prst="rect">
            <a:avLst/>
          </a:prstGeom>
          <a:blipFill rotWithShape="1">
            <a:blip r:embed="rId3">
              <a:alphaModFix/>
            </a:blip>
            <a:stretch>
              <a:fillRect b="0" l="0" r="-564"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62" name="Google Shape;762;p112"/>
          <p:cNvSpPr txBox="1"/>
          <p:nvPr/>
        </p:nvSpPr>
        <p:spPr>
          <a:xfrm>
            <a:off x="3291234" y="1732599"/>
            <a:ext cx="2530436" cy="307777"/>
          </a:xfrm>
          <a:prstGeom prst="rect">
            <a:avLst/>
          </a:prstGeom>
          <a:blipFill rotWithShape="1">
            <a:blip r:embed="rId4">
              <a:alphaModFix/>
            </a:blip>
            <a:stretch>
              <a:fillRect b="-152914" l="0" r="-3852" t="-921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63" name="Google Shape;763;p112"/>
          <p:cNvSpPr txBox="1"/>
          <p:nvPr/>
        </p:nvSpPr>
        <p:spPr>
          <a:xfrm>
            <a:off x="1353473" y="2785587"/>
            <a:ext cx="328487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Y la proporción de acuerdo entre ambos splits es:</a:t>
            </a:r>
            <a:endParaRPr b="0" i="0" sz="1100" u="none" cap="none" strike="noStrike">
              <a:solidFill>
                <a:srgbClr val="000000"/>
              </a:solidFill>
              <a:latin typeface="Arial"/>
              <a:ea typeface="Arial"/>
              <a:cs typeface="Arial"/>
              <a:sym typeface="Arial"/>
            </a:endParaRPr>
          </a:p>
        </p:txBody>
      </p:sp>
      <p:sp>
        <p:nvSpPr>
          <p:cNvPr id="764" name="Google Shape;764;p112"/>
          <p:cNvSpPr txBox="1"/>
          <p:nvPr/>
        </p:nvSpPr>
        <p:spPr>
          <a:xfrm>
            <a:off x="3144233" y="3154982"/>
            <a:ext cx="2905732" cy="307777"/>
          </a:xfrm>
          <a:prstGeom prst="rect">
            <a:avLst/>
          </a:prstGeom>
          <a:blipFill rotWithShape="1">
            <a:blip r:embed="rId5">
              <a:alphaModFix/>
            </a:blip>
            <a:stretch>
              <a:fillRect b="-19997" l="0" r="0" t="-199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65" name="Google Shape;765;p112"/>
          <p:cNvSpPr txBox="1"/>
          <p:nvPr/>
        </p:nvSpPr>
        <p:spPr>
          <a:xfrm>
            <a:off x="1353473" y="3651544"/>
            <a:ext cx="6303911" cy="600164"/>
          </a:xfrm>
          <a:prstGeom prst="rect">
            <a:avLst/>
          </a:prstGeom>
          <a:blipFill rotWithShape="1">
            <a:blip r:embed="rId6">
              <a:alphaModFix/>
            </a:blip>
            <a:stretch>
              <a:fillRect b="-6118" l="0" r="0" t="-101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66" name="Google Shape;766;p112"/>
          <p:cNvSpPr txBox="1"/>
          <p:nvPr/>
        </p:nvSpPr>
        <p:spPr>
          <a:xfrm>
            <a:off x="1353473" y="2088982"/>
            <a:ext cx="167385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Similar para la derecha:</a:t>
            </a:r>
            <a:endParaRPr b="0" i="0" sz="1100" u="none" cap="none" strike="noStrike">
              <a:solidFill>
                <a:srgbClr val="000000"/>
              </a:solidFill>
              <a:latin typeface="Arial"/>
              <a:ea typeface="Arial"/>
              <a:cs typeface="Arial"/>
              <a:sym typeface="Arial"/>
            </a:endParaRPr>
          </a:p>
        </p:txBody>
      </p:sp>
      <p:sp>
        <p:nvSpPr>
          <p:cNvPr id="767" name="Google Shape;767;p112"/>
          <p:cNvSpPr txBox="1"/>
          <p:nvPr/>
        </p:nvSpPr>
        <p:spPr>
          <a:xfrm>
            <a:off x="3298449" y="2352291"/>
            <a:ext cx="2589490" cy="307777"/>
          </a:xfrm>
          <a:prstGeom prst="rect">
            <a:avLst/>
          </a:prstGeom>
          <a:blipFill rotWithShape="1">
            <a:blip r:embed="rId7">
              <a:alphaModFix/>
            </a:blip>
            <a:stretch>
              <a:fillRect b="-157984" l="0" r="-3763" t="-9399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sp>
        <p:nvSpPr>
          <p:cNvPr id="772" name="Google Shape;772;p113"/>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773" name="Google Shape;773;p113"/>
          <p:cNvSpPr txBox="1"/>
          <p:nvPr/>
        </p:nvSpPr>
        <p:spPr>
          <a:xfrm>
            <a:off x="1582361" y="266079"/>
            <a:ext cx="6446400" cy="573973"/>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El summary de un árbol ajustado con rpart informa para cada nodo cuáles son las variables substitutas y que proporción de acuerdo tienen con la variable del split óptimo:</a:t>
            </a:r>
            <a:endParaRPr b="0" i="0" sz="1400" u="none" cap="none" strike="noStrike">
              <a:solidFill>
                <a:srgbClr val="000000"/>
              </a:solidFill>
              <a:latin typeface="Arial"/>
              <a:ea typeface="Arial"/>
              <a:cs typeface="Arial"/>
              <a:sym typeface="Arial"/>
            </a:endParaRPr>
          </a:p>
        </p:txBody>
      </p:sp>
      <p:pic>
        <p:nvPicPr>
          <p:cNvPr id="774" name="Google Shape;774;p113"/>
          <p:cNvPicPr preferRelativeResize="0"/>
          <p:nvPr/>
        </p:nvPicPr>
        <p:blipFill rotWithShape="1">
          <a:blip r:embed="rId3">
            <a:alphaModFix/>
          </a:blip>
          <a:srcRect b="0" l="0" r="0" t="0"/>
          <a:stretch/>
        </p:blipFill>
        <p:spPr>
          <a:xfrm>
            <a:off x="1497422" y="787161"/>
            <a:ext cx="6448950" cy="3534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 name="Shape 778"/>
        <p:cNvGrpSpPr/>
        <p:nvPr/>
      </p:nvGrpSpPr>
      <p:grpSpPr>
        <a:xfrm>
          <a:off x="0" y="0"/>
          <a:ext cx="0" cy="0"/>
          <a:chOff x="0" y="0"/>
          <a:chExt cx="0" cy="0"/>
        </a:xfrm>
      </p:grpSpPr>
      <p:sp>
        <p:nvSpPr>
          <p:cNvPr id="779" name="Google Shape;779;p114"/>
          <p:cNvSpPr txBox="1"/>
          <p:nvPr>
            <p:ph type="ctrTitle"/>
          </p:nvPr>
        </p:nvSpPr>
        <p:spPr>
          <a:xfrm>
            <a:off x="397600" y="303400"/>
            <a:ext cx="8222100" cy="684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4800"/>
              <a:buNone/>
            </a:pPr>
            <a:r>
              <a:rPr lang="en" sz="2800">
                <a:highlight>
                  <a:schemeClr val="dk1"/>
                </a:highlight>
                <a:latin typeface="Arial"/>
                <a:ea typeface="Arial"/>
                <a:cs typeface="Arial"/>
                <a:sym typeface="Arial"/>
              </a:rPr>
              <a:t>Importancia de variables</a:t>
            </a:r>
            <a:endParaRPr sz="6500">
              <a:highlight>
                <a:schemeClr val="dk1"/>
              </a:highlight>
            </a:endParaRPr>
          </a:p>
        </p:txBody>
      </p:sp>
      <p:sp>
        <p:nvSpPr>
          <p:cNvPr id="780" name="Google Shape;780;p114"/>
          <p:cNvSpPr txBox="1"/>
          <p:nvPr/>
        </p:nvSpPr>
        <p:spPr>
          <a:xfrm>
            <a:off x="735980" y="1029459"/>
            <a:ext cx="7620000" cy="430847"/>
          </a:xfrm>
          <a:prstGeom prst="rect">
            <a:avLst/>
          </a:prstGeom>
          <a:blipFill rotWithShape="1">
            <a:blip r:embed="rId3">
              <a:alphaModFix/>
            </a:blip>
            <a:stretch>
              <a:fillRect b="-8447" l="0" r="0" t="-140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1" name="Google Shape;781;p114"/>
          <p:cNvSpPr txBox="1"/>
          <p:nvPr/>
        </p:nvSpPr>
        <p:spPr>
          <a:xfrm>
            <a:off x="735980" y="2121017"/>
            <a:ext cx="7620000" cy="2615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…el problema es que estaríamos sobreestimando la importancia de cada variable.</a:t>
            </a:r>
            <a:endParaRPr b="0" i="0" sz="1100" u="none" cap="none" strike="noStrike">
              <a:solidFill>
                <a:srgbClr val="000000"/>
              </a:solidFill>
              <a:latin typeface="Arial"/>
              <a:ea typeface="Arial"/>
              <a:cs typeface="Arial"/>
              <a:sym typeface="Arial"/>
            </a:endParaRPr>
          </a:p>
        </p:txBody>
      </p:sp>
      <p:sp>
        <p:nvSpPr>
          <p:cNvPr id="782" name="Google Shape;782;p114"/>
          <p:cNvSpPr txBox="1"/>
          <p:nvPr/>
        </p:nvSpPr>
        <p:spPr>
          <a:xfrm>
            <a:off x="735980" y="2440965"/>
            <a:ext cx="7620000" cy="938678"/>
          </a:xfrm>
          <a:prstGeom prst="rect">
            <a:avLst/>
          </a:prstGeom>
          <a:blipFill rotWithShape="1">
            <a:blip r:embed="rId4">
              <a:alphaModFix/>
            </a:blip>
            <a:stretch>
              <a:fillRect b="-3243" l="0" r="-397" t="-64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3" name="Google Shape;783;p114"/>
          <p:cNvSpPr txBox="1"/>
          <p:nvPr/>
        </p:nvSpPr>
        <p:spPr>
          <a:xfrm>
            <a:off x="3420095" y="1505849"/>
            <a:ext cx="2181816" cy="615168"/>
          </a:xfrm>
          <a:prstGeom prst="rect">
            <a:avLst/>
          </a:prstGeom>
          <a:blipFill rotWithShape="1">
            <a:blip r:embed="rId5">
              <a:alphaModFix/>
            </a:blip>
            <a:stretch>
              <a:fillRect b="-166327" l="0" r="-11731" t="-1158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84" name="Google Shape;784;p114"/>
          <p:cNvSpPr txBox="1"/>
          <p:nvPr/>
        </p:nvSpPr>
        <p:spPr>
          <a:xfrm>
            <a:off x="2542161" y="3632225"/>
            <a:ext cx="3651834" cy="615168"/>
          </a:xfrm>
          <a:prstGeom prst="rect">
            <a:avLst/>
          </a:prstGeom>
          <a:blipFill rotWithShape="1">
            <a:blip r:embed="rId6">
              <a:alphaModFix/>
            </a:blip>
            <a:stretch>
              <a:fillRect b="-166327" l="0" r="-6843" t="-11583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115"/>
          <p:cNvSpPr txBox="1"/>
          <p:nvPr>
            <p:ph type="ctrTitle"/>
          </p:nvPr>
        </p:nvSpPr>
        <p:spPr>
          <a:xfrm>
            <a:off x="460950" y="1062575"/>
            <a:ext cx="8222100" cy="4332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Revisión bibliográfica</a:t>
            </a:r>
            <a:endParaRPr sz="2020"/>
          </a:p>
        </p:txBody>
      </p:sp>
      <p:sp>
        <p:nvSpPr>
          <p:cNvPr id="790" name="Google Shape;790;p115"/>
          <p:cNvSpPr txBox="1"/>
          <p:nvPr/>
        </p:nvSpPr>
        <p:spPr>
          <a:xfrm>
            <a:off x="647952" y="266079"/>
            <a:ext cx="8084265" cy="379304"/>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El summary informa la importancia de variable porcentual redondeada, en aquellos casos en donde sea mayor o igual a 1%:</a:t>
            </a:r>
            <a:endParaRPr b="0" i="0" sz="1400" u="none" cap="none" strike="noStrike">
              <a:solidFill>
                <a:srgbClr val="000000"/>
              </a:solidFill>
              <a:latin typeface="Arial"/>
              <a:ea typeface="Arial"/>
              <a:cs typeface="Arial"/>
              <a:sym typeface="Arial"/>
            </a:endParaRPr>
          </a:p>
        </p:txBody>
      </p:sp>
      <p:pic>
        <p:nvPicPr>
          <p:cNvPr id="791" name="Google Shape;791;p115"/>
          <p:cNvPicPr preferRelativeResize="0"/>
          <p:nvPr/>
        </p:nvPicPr>
        <p:blipFill rotWithShape="1">
          <a:blip r:embed="rId3">
            <a:alphaModFix/>
          </a:blip>
          <a:srcRect b="0" l="0" r="0" t="0"/>
          <a:stretch/>
        </p:blipFill>
        <p:spPr>
          <a:xfrm>
            <a:off x="883207" y="567549"/>
            <a:ext cx="2806065" cy="1268730"/>
          </a:xfrm>
          <a:prstGeom prst="rect">
            <a:avLst/>
          </a:prstGeom>
          <a:noFill/>
          <a:ln>
            <a:noFill/>
          </a:ln>
        </p:spPr>
      </p:pic>
      <p:sp>
        <p:nvSpPr>
          <p:cNvPr id="792" name="Google Shape;792;p115"/>
          <p:cNvSpPr txBox="1"/>
          <p:nvPr/>
        </p:nvSpPr>
        <p:spPr>
          <a:xfrm>
            <a:off x="647951" y="1862565"/>
            <a:ext cx="8350713" cy="573973"/>
          </a:xfrm>
          <a:prstGeom prst="rect">
            <a:avLst/>
          </a:prstGeom>
          <a:noFill/>
          <a:ln>
            <a:noFill/>
          </a:ln>
        </p:spPr>
        <p:txBody>
          <a:bodyPr anchorCtr="0" anchor="t" bIns="91425" lIns="91425" spcFirstLastPara="1" rIns="91425" wrap="square" tIns="91425">
            <a:spAutoFit/>
          </a:bodyPr>
          <a:lstStyle/>
          <a:p>
            <a:pPr indent="0" lvl="0" marL="15875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También es posible examinar directamente las medidas de importancia calculadas examinando </a:t>
            </a:r>
            <a:r>
              <a:rPr b="0" i="0" lang="en" sz="1100" u="none" cap="none" strike="noStrike">
                <a:solidFill>
                  <a:srgbClr val="000000"/>
                </a:solidFill>
                <a:latin typeface="Consolas"/>
                <a:ea typeface="Consolas"/>
                <a:cs typeface="Consolas"/>
                <a:sym typeface="Consolas"/>
              </a:rPr>
              <a:t>tree$variable.importance</a:t>
            </a:r>
            <a:r>
              <a:rPr b="0" i="0" lang="en" sz="1100" u="none" cap="none" strike="noStrike">
                <a:solidFill>
                  <a:srgbClr val="000000"/>
                </a:solidFill>
                <a:latin typeface="Arial"/>
                <a:ea typeface="Arial"/>
                <a:cs typeface="Arial"/>
                <a:sym typeface="Arial"/>
              </a:rPr>
              <a:t> y hacer gráficos:</a:t>
            </a:r>
            <a:endParaRPr b="0" i="0" sz="1400" u="none" cap="none" strike="noStrike">
              <a:solidFill>
                <a:srgbClr val="000000"/>
              </a:solidFill>
              <a:latin typeface="Arial"/>
              <a:ea typeface="Arial"/>
              <a:cs typeface="Arial"/>
              <a:sym typeface="Arial"/>
            </a:endParaRPr>
          </a:p>
        </p:txBody>
      </p:sp>
      <p:pic>
        <p:nvPicPr>
          <p:cNvPr id="793" name="Google Shape;793;p115"/>
          <p:cNvPicPr preferRelativeResize="0"/>
          <p:nvPr/>
        </p:nvPicPr>
        <p:blipFill rotWithShape="1">
          <a:blip r:embed="rId4">
            <a:alphaModFix/>
          </a:blip>
          <a:srcRect b="0" l="0" r="0" t="0"/>
          <a:stretch/>
        </p:blipFill>
        <p:spPr>
          <a:xfrm>
            <a:off x="2113654" y="2191940"/>
            <a:ext cx="4120138" cy="26292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66"/>
          <p:cNvSpPr/>
          <p:nvPr/>
        </p:nvSpPr>
        <p:spPr>
          <a:xfrm>
            <a:off x="2415625" y="3905450"/>
            <a:ext cx="2082000" cy="117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6"/>
          <p:cNvSpPr txBox="1"/>
          <p:nvPr>
            <p:ph type="ctrTitle"/>
          </p:nvPr>
        </p:nvSpPr>
        <p:spPr>
          <a:xfrm>
            <a:off x="128175" y="119700"/>
            <a:ext cx="58482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¿Qué lugar ocupa CART?</a:t>
            </a:r>
            <a:endParaRPr sz="6500">
              <a:highlight>
                <a:schemeClr val="dk1"/>
              </a:highlight>
            </a:endParaRPr>
          </a:p>
        </p:txBody>
      </p:sp>
      <p:sp>
        <p:nvSpPr>
          <p:cNvPr id="347" name="Google Shape;347;p66"/>
          <p:cNvSpPr txBox="1"/>
          <p:nvPr/>
        </p:nvSpPr>
        <p:spPr>
          <a:xfrm>
            <a:off x="3633575" y="1053225"/>
            <a:ext cx="1347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¿Métodos paramétricos?</a:t>
            </a:r>
            <a:endParaRPr>
              <a:latin typeface="Roboto"/>
              <a:ea typeface="Roboto"/>
              <a:cs typeface="Roboto"/>
              <a:sym typeface="Roboto"/>
            </a:endParaRPr>
          </a:p>
        </p:txBody>
      </p:sp>
      <p:sp>
        <p:nvSpPr>
          <p:cNvPr id="348" name="Google Shape;348;p66"/>
          <p:cNvSpPr txBox="1"/>
          <p:nvPr/>
        </p:nvSpPr>
        <p:spPr>
          <a:xfrm>
            <a:off x="5824325" y="1745850"/>
            <a:ext cx="1347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¿Algoritmo Greedy?</a:t>
            </a:r>
            <a:endParaRPr>
              <a:latin typeface="Roboto"/>
              <a:ea typeface="Roboto"/>
              <a:cs typeface="Roboto"/>
              <a:sym typeface="Roboto"/>
            </a:endParaRPr>
          </a:p>
        </p:txBody>
      </p:sp>
      <p:sp>
        <p:nvSpPr>
          <p:cNvPr id="349" name="Google Shape;349;p66"/>
          <p:cNvSpPr txBox="1"/>
          <p:nvPr/>
        </p:nvSpPr>
        <p:spPr>
          <a:xfrm>
            <a:off x="4278450" y="2807150"/>
            <a:ext cx="13470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¿Partición recursiva binaria?</a:t>
            </a:r>
            <a:endParaRPr>
              <a:latin typeface="Roboto"/>
              <a:ea typeface="Roboto"/>
              <a:cs typeface="Roboto"/>
              <a:sym typeface="Roboto"/>
            </a:endParaRPr>
          </a:p>
        </p:txBody>
      </p:sp>
      <p:cxnSp>
        <p:nvCxnSpPr>
          <p:cNvPr id="350" name="Google Shape;350;p66"/>
          <p:cNvCxnSpPr/>
          <p:nvPr/>
        </p:nvCxnSpPr>
        <p:spPr>
          <a:xfrm flipH="1">
            <a:off x="2461649" y="1665627"/>
            <a:ext cx="1175700" cy="19590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66"/>
          <p:cNvSpPr txBox="1"/>
          <p:nvPr/>
        </p:nvSpPr>
        <p:spPr>
          <a:xfrm>
            <a:off x="1329425" y="1836350"/>
            <a:ext cx="1261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OLS</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GLM</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352" name="Google Shape;352;p66"/>
          <p:cNvSpPr/>
          <p:nvPr/>
        </p:nvSpPr>
        <p:spPr>
          <a:xfrm>
            <a:off x="1426025" y="1664150"/>
            <a:ext cx="1163400" cy="117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6"/>
          <p:cNvSpPr txBox="1"/>
          <p:nvPr/>
        </p:nvSpPr>
        <p:spPr>
          <a:xfrm>
            <a:off x="2876550" y="1454600"/>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SI</a:t>
            </a:r>
            <a:endParaRPr>
              <a:latin typeface="Roboto"/>
              <a:ea typeface="Roboto"/>
              <a:cs typeface="Roboto"/>
              <a:sym typeface="Roboto"/>
            </a:endParaRPr>
          </a:p>
        </p:txBody>
      </p:sp>
      <p:cxnSp>
        <p:nvCxnSpPr>
          <p:cNvPr id="354" name="Google Shape;354;p66"/>
          <p:cNvCxnSpPr/>
          <p:nvPr/>
        </p:nvCxnSpPr>
        <p:spPr>
          <a:xfrm>
            <a:off x="4972050" y="1677750"/>
            <a:ext cx="857400" cy="379800"/>
          </a:xfrm>
          <a:prstGeom prst="straightConnector1">
            <a:avLst/>
          </a:prstGeom>
          <a:noFill/>
          <a:ln cap="flat" cmpd="sng" w="9525">
            <a:solidFill>
              <a:schemeClr val="dk2"/>
            </a:solidFill>
            <a:prstDash val="solid"/>
            <a:round/>
            <a:headEnd len="med" w="med" type="none"/>
            <a:tailEnd len="med" w="med" type="triangle"/>
          </a:ln>
        </p:spPr>
      </p:cxnSp>
      <p:sp>
        <p:nvSpPr>
          <p:cNvPr id="355" name="Google Shape;355;p66"/>
          <p:cNvSpPr txBox="1"/>
          <p:nvPr/>
        </p:nvSpPr>
        <p:spPr>
          <a:xfrm>
            <a:off x="5165275" y="1521275"/>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a:t>
            </a:r>
            <a:endParaRPr>
              <a:latin typeface="Roboto"/>
              <a:ea typeface="Roboto"/>
              <a:cs typeface="Roboto"/>
              <a:sym typeface="Roboto"/>
            </a:endParaRPr>
          </a:p>
        </p:txBody>
      </p:sp>
      <p:cxnSp>
        <p:nvCxnSpPr>
          <p:cNvPr id="356" name="Google Shape;356;p66"/>
          <p:cNvCxnSpPr>
            <a:stCxn id="348" idx="2"/>
            <a:endCxn id="349" idx="0"/>
          </p:cNvCxnSpPr>
          <p:nvPr/>
        </p:nvCxnSpPr>
        <p:spPr>
          <a:xfrm flipH="1">
            <a:off x="4951925" y="2361450"/>
            <a:ext cx="1545900" cy="44580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66"/>
          <p:cNvSpPr txBox="1"/>
          <p:nvPr/>
        </p:nvSpPr>
        <p:spPr>
          <a:xfrm>
            <a:off x="5314950" y="2369000"/>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SI</a:t>
            </a:r>
            <a:endParaRPr>
              <a:latin typeface="Roboto"/>
              <a:ea typeface="Roboto"/>
              <a:cs typeface="Roboto"/>
              <a:sym typeface="Roboto"/>
            </a:endParaRPr>
          </a:p>
        </p:txBody>
      </p:sp>
      <p:cxnSp>
        <p:nvCxnSpPr>
          <p:cNvPr id="358" name="Google Shape;358;p66"/>
          <p:cNvCxnSpPr>
            <a:stCxn id="348" idx="2"/>
            <a:endCxn id="359" idx="0"/>
          </p:cNvCxnSpPr>
          <p:nvPr/>
        </p:nvCxnSpPr>
        <p:spPr>
          <a:xfrm>
            <a:off x="6497825" y="2361450"/>
            <a:ext cx="1401300" cy="4458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66"/>
          <p:cNvSpPr txBox="1"/>
          <p:nvPr/>
        </p:nvSpPr>
        <p:spPr>
          <a:xfrm>
            <a:off x="7298875" y="2359475"/>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a:t>
            </a:r>
            <a:endParaRPr>
              <a:latin typeface="Roboto"/>
              <a:ea typeface="Roboto"/>
              <a:cs typeface="Roboto"/>
              <a:sym typeface="Roboto"/>
            </a:endParaRPr>
          </a:p>
        </p:txBody>
      </p:sp>
      <p:sp>
        <p:nvSpPr>
          <p:cNvPr id="361" name="Google Shape;361;p66"/>
          <p:cNvSpPr txBox="1"/>
          <p:nvPr/>
        </p:nvSpPr>
        <p:spPr>
          <a:xfrm>
            <a:off x="6942725" y="2997950"/>
            <a:ext cx="1898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Redes Neuronales</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Ridge y Lasso</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59" name="Google Shape;359;p66"/>
          <p:cNvSpPr/>
          <p:nvPr/>
        </p:nvSpPr>
        <p:spPr>
          <a:xfrm>
            <a:off x="6858000" y="2807150"/>
            <a:ext cx="2082000" cy="117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6"/>
          <p:cNvSpPr txBox="1"/>
          <p:nvPr/>
        </p:nvSpPr>
        <p:spPr>
          <a:xfrm>
            <a:off x="2679625" y="4086950"/>
            <a:ext cx="1495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Arboles binarios</a:t>
            </a:r>
            <a:endParaRPr b="1">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AID</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THAID</a:t>
            </a:r>
            <a:endParaRPr>
              <a:latin typeface="Roboto"/>
              <a:ea typeface="Roboto"/>
              <a:cs typeface="Roboto"/>
              <a:sym typeface="Roboto"/>
            </a:endParaRPr>
          </a:p>
        </p:txBody>
      </p:sp>
      <p:cxnSp>
        <p:nvCxnSpPr>
          <p:cNvPr id="363" name="Google Shape;363;p66"/>
          <p:cNvCxnSpPr>
            <a:stCxn id="349" idx="2"/>
            <a:endCxn id="345" idx="0"/>
          </p:cNvCxnSpPr>
          <p:nvPr/>
        </p:nvCxnSpPr>
        <p:spPr>
          <a:xfrm flipH="1">
            <a:off x="3456750" y="3638450"/>
            <a:ext cx="1495200" cy="26700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66"/>
          <p:cNvSpPr txBox="1"/>
          <p:nvPr/>
        </p:nvSpPr>
        <p:spPr>
          <a:xfrm>
            <a:off x="501750" y="4217900"/>
            <a:ext cx="11634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2500">
                <a:solidFill>
                  <a:schemeClr val="lt1"/>
                </a:solidFill>
                <a:highlight>
                  <a:srgbClr val="F6B26B"/>
                </a:highlight>
                <a:latin typeface="Roboto"/>
                <a:ea typeface="Roboto"/>
                <a:cs typeface="Roboto"/>
                <a:sym typeface="Roboto"/>
              </a:rPr>
              <a:t>CART</a:t>
            </a:r>
            <a:endParaRPr sz="2500">
              <a:highlight>
                <a:srgbClr val="F6B26B"/>
              </a:highlight>
              <a:latin typeface="Roboto"/>
              <a:ea typeface="Roboto"/>
              <a:cs typeface="Roboto"/>
              <a:sym typeface="Roboto"/>
            </a:endParaRPr>
          </a:p>
        </p:txBody>
      </p:sp>
      <p:sp>
        <p:nvSpPr>
          <p:cNvPr id="365" name="Google Shape;365;p66"/>
          <p:cNvSpPr/>
          <p:nvPr/>
        </p:nvSpPr>
        <p:spPr>
          <a:xfrm>
            <a:off x="1569400" y="4310750"/>
            <a:ext cx="770100" cy="379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66"/>
          <p:cNvCxnSpPr>
            <a:stCxn id="349" idx="2"/>
            <a:endCxn id="367" idx="0"/>
          </p:cNvCxnSpPr>
          <p:nvPr/>
        </p:nvCxnSpPr>
        <p:spPr>
          <a:xfrm>
            <a:off x="4951950" y="3638450"/>
            <a:ext cx="1494300" cy="2763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66"/>
          <p:cNvSpPr/>
          <p:nvPr/>
        </p:nvSpPr>
        <p:spPr>
          <a:xfrm>
            <a:off x="5864675" y="3914750"/>
            <a:ext cx="1163400" cy="117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6"/>
          <p:cNvSpPr txBox="1"/>
          <p:nvPr/>
        </p:nvSpPr>
        <p:spPr>
          <a:xfrm>
            <a:off x="5472750" y="4135250"/>
            <a:ext cx="1898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ID3</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C4.5</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369" name="Google Shape;369;p66"/>
          <p:cNvSpPr txBox="1"/>
          <p:nvPr/>
        </p:nvSpPr>
        <p:spPr>
          <a:xfrm>
            <a:off x="5726550" y="3495650"/>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a:t>
            </a:r>
            <a:endParaRPr>
              <a:latin typeface="Roboto"/>
              <a:ea typeface="Roboto"/>
              <a:cs typeface="Roboto"/>
              <a:sym typeface="Roboto"/>
            </a:endParaRPr>
          </a:p>
        </p:txBody>
      </p:sp>
      <p:sp>
        <p:nvSpPr>
          <p:cNvPr id="370" name="Google Shape;370;p66"/>
          <p:cNvSpPr/>
          <p:nvPr/>
        </p:nvSpPr>
        <p:spPr>
          <a:xfrm rot="5400000">
            <a:off x="887300" y="3222350"/>
            <a:ext cx="149700" cy="1795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6"/>
          <p:cNvSpPr txBox="1"/>
          <p:nvPr/>
        </p:nvSpPr>
        <p:spPr>
          <a:xfrm>
            <a:off x="261500" y="3406400"/>
            <a:ext cx="140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Bagging</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Boosting</a:t>
            </a:r>
            <a:endParaRPr>
              <a:latin typeface="Roboto"/>
              <a:ea typeface="Roboto"/>
              <a:cs typeface="Roboto"/>
              <a:sym typeface="Roboto"/>
            </a:endParaRPr>
          </a:p>
        </p:txBody>
      </p:sp>
      <p:sp>
        <p:nvSpPr>
          <p:cNvPr id="372" name="Google Shape;372;p66"/>
          <p:cNvSpPr txBox="1"/>
          <p:nvPr/>
        </p:nvSpPr>
        <p:spPr>
          <a:xfrm>
            <a:off x="3638550" y="3512000"/>
            <a:ext cx="5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SI</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397600" y="303400"/>
            <a:ext cx="82221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Historia de CART</a:t>
            </a:r>
            <a:endParaRPr sz="6500">
              <a:highlight>
                <a:schemeClr val="dk1"/>
              </a:highlight>
            </a:endParaRPr>
          </a:p>
        </p:txBody>
      </p:sp>
      <p:pic>
        <p:nvPicPr>
          <p:cNvPr id="378" name="Google Shape;378;p67"/>
          <p:cNvPicPr preferRelativeResize="0"/>
          <p:nvPr/>
        </p:nvPicPr>
        <p:blipFill>
          <a:blip r:embed="rId4">
            <a:alphaModFix/>
          </a:blip>
          <a:stretch>
            <a:fillRect/>
          </a:stretch>
        </p:blipFill>
        <p:spPr>
          <a:xfrm>
            <a:off x="5291291" y="303400"/>
            <a:ext cx="3473484" cy="4388799"/>
          </a:xfrm>
          <a:prstGeom prst="rect">
            <a:avLst/>
          </a:prstGeom>
          <a:noFill/>
          <a:ln>
            <a:noFill/>
          </a:ln>
        </p:spPr>
      </p:pic>
      <p:sp>
        <p:nvSpPr>
          <p:cNvPr id="379" name="Google Shape;379;p67"/>
          <p:cNvSpPr txBox="1"/>
          <p:nvPr/>
        </p:nvSpPr>
        <p:spPr>
          <a:xfrm>
            <a:off x="67675" y="1024900"/>
            <a:ext cx="5223600" cy="3181200"/>
          </a:xfrm>
          <a:prstGeom prst="rect">
            <a:avLst/>
          </a:prstGeom>
          <a:noFill/>
          <a:ln>
            <a:noFill/>
          </a:ln>
        </p:spPr>
        <p:txBody>
          <a:bodyPr anchorCtr="0" anchor="t" bIns="91425" lIns="91425" spcFirstLastPara="1" rIns="91425" wrap="square" tIns="91425">
            <a:spAutoFit/>
          </a:bodyPr>
          <a:lstStyle/>
          <a:p>
            <a:pPr indent="-381000" lvl="0" marL="381000" rtl="0" algn="l">
              <a:spcBef>
                <a:spcPts val="0"/>
              </a:spcBef>
              <a:spcAft>
                <a:spcPts val="0"/>
              </a:spcAft>
              <a:buNone/>
            </a:pPr>
            <a:r>
              <a:rPr lang="en" sz="1200"/>
              <a:t>[</a:t>
            </a:r>
            <a:r>
              <a:rPr lang="en" sz="1200"/>
              <a:t>Loh, Wei-Yin. </a:t>
            </a:r>
            <a:r>
              <a:rPr i="1" lang="en" sz="1200"/>
              <a:t>Fifty Years of Classification and Regression Trees</a:t>
            </a:r>
            <a:r>
              <a:rPr lang="en" sz="1200"/>
              <a:t> (2014)]</a:t>
            </a:r>
            <a:endParaRPr sz="1200"/>
          </a:p>
          <a:p>
            <a:pPr indent="-381000" lvl="0" marL="381000" rtl="0" algn="l">
              <a:spcBef>
                <a:spcPts val="0"/>
              </a:spcBef>
              <a:spcAft>
                <a:spcPts val="0"/>
              </a:spcAft>
              <a:buNone/>
            </a:pPr>
            <a:r>
              <a:t/>
            </a:r>
            <a:endParaRPr sz="1200"/>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1963 - Morgan y Sonquist. </a:t>
            </a:r>
            <a:endParaRPr>
              <a:latin typeface="Roboto"/>
              <a:ea typeface="Roboto"/>
              <a:cs typeface="Roboto"/>
              <a:sym typeface="Roboto"/>
            </a:endParaRPr>
          </a:p>
          <a:p>
            <a:pPr indent="0" lvl="0" marL="457200" rtl="0" algn="l">
              <a:lnSpc>
                <a:spcPct val="100000"/>
              </a:lnSpc>
              <a:spcBef>
                <a:spcPts val="200"/>
              </a:spcBef>
              <a:spcAft>
                <a:spcPts val="0"/>
              </a:spcAft>
              <a:buNone/>
            </a:pPr>
            <a:r>
              <a:rPr b="1" lang="en">
                <a:latin typeface="Roboto"/>
                <a:ea typeface="Roboto"/>
                <a:cs typeface="Roboto"/>
                <a:sym typeface="Roboto"/>
              </a:rPr>
              <a:t>Automatic Interaction Detection (AID).  </a:t>
            </a:r>
            <a:endParaRPr b="1">
              <a:latin typeface="Roboto"/>
              <a:ea typeface="Roboto"/>
              <a:cs typeface="Roboto"/>
              <a:sym typeface="Roboto"/>
            </a:endParaRPr>
          </a:p>
          <a:p>
            <a:pPr indent="0" lvl="0" marL="457200" rtl="0" algn="l">
              <a:lnSpc>
                <a:spcPct val="100000"/>
              </a:lnSpc>
              <a:spcBef>
                <a:spcPts val="200"/>
              </a:spcBef>
              <a:spcAft>
                <a:spcPts val="0"/>
              </a:spcAft>
              <a:buNone/>
            </a:pPr>
            <a:r>
              <a:t/>
            </a:r>
            <a:endParaRPr>
              <a:latin typeface="Roboto"/>
              <a:ea typeface="Roboto"/>
              <a:cs typeface="Roboto"/>
              <a:sym typeface="Roboto"/>
            </a:endParaRPr>
          </a:p>
          <a:p>
            <a:pPr indent="-317500" lvl="0" marL="457200" rtl="0" algn="l">
              <a:lnSpc>
                <a:spcPct val="100000"/>
              </a:lnSpc>
              <a:spcBef>
                <a:spcPts val="200"/>
              </a:spcBef>
              <a:spcAft>
                <a:spcPts val="0"/>
              </a:spcAft>
              <a:buSzPts val="1400"/>
              <a:buFont typeface="Roboto"/>
              <a:buChar char="⇒"/>
            </a:pPr>
            <a:r>
              <a:rPr lang="en">
                <a:latin typeface="Roboto"/>
                <a:ea typeface="Roboto"/>
                <a:cs typeface="Roboto"/>
                <a:sym typeface="Roboto"/>
              </a:rPr>
              <a:t>1972 - </a:t>
            </a:r>
            <a:r>
              <a:rPr lang="en">
                <a:solidFill>
                  <a:srgbClr val="311324"/>
                </a:solidFill>
                <a:highlight>
                  <a:srgbClr val="FFFFFF"/>
                </a:highlight>
                <a:latin typeface="Roboto"/>
                <a:ea typeface="Roboto"/>
                <a:cs typeface="Roboto"/>
                <a:sym typeface="Roboto"/>
              </a:rPr>
              <a:t>Messenger y Mandell. </a:t>
            </a:r>
            <a:endParaRPr>
              <a:solidFill>
                <a:srgbClr val="311324"/>
              </a:solidFill>
              <a:highlight>
                <a:srgbClr val="FFFFFF"/>
              </a:highlight>
              <a:latin typeface="Roboto"/>
              <a:ea typeface="Roboto"/>
              <a:cs typeface="Roboto"/>
              <a:sym typeface="Roboto"/>
            </a:endParaRPr>
          </a:p>
          <a:p>
            <a:pPr indent="0" lvl="0" marL="457200" rtl="0" algn="l">
              <a:lnSpc>
                <a:spcPct val="100000"/>
              </a:lnSpc>
              <a:spcBef>
                <a:spcPts val="200"/>
              </a:spcBef>
              <a:spcAft>
                <a:spcPts val="0"/>
              </a:spcAft>
              <a:buNone/>
            </a:pPr>
            <a:r>
              <a:rPr b="1" lang="en">
                <a:solidFill>
                  <a:srgbClr val="311324"/>
                </a:solidFill>
                <a:highlight>
                  <a:srgbClr val="FFFFFF"/>
                </a:highlight>
                <a:latin typeface="Roboto"/>
                <a:ea typeface="Roboto"/>
                <a:cs typeface="Roboto"/>
                <a:sym typeface="Roboto"/>
              </a:rPr>
              <a:t>THeta Automatic Interaction Detection (THAID)</a:t>
            </a:r>
            <a:r>
              <a:rPr lang="en">
                <a:solidFill>
                  <a:srgbClr val="311324"/>
                </a:solidFill>
                <a:highlight>
                  <a:srgbClr val="FFFFFF"/>
                </a:highlight>
                <a:latin typeface="Roboto"/>
                <a:ea typeface="Roboto"/>
                <a:cs typeface="Roboto"/>
                <a:sym typeface="Roboto"/>
              </a:rPr>
              <a:t>.  </a:t>
            </a:r>
            <a:endParaRPr>
              <a:solidFill>
                <a:srgbClr val="311324"/>
              </a:solidFill>
              <a:highlight>
                <a:srgbClr val="FFFFFF"/>
              </a:highlight>
              <a:latin typeface="Roboto"/>
              <a:ea typeface="Roboto"/>
              <a:cs typeface="Roboto"/>
              <a:sym typeface="Roboto"/>
            </a:endParaRPr>
          </a:p>
          <a:p>
            <a:pPr indent="0" lvl="0" marL="457200" rtl="0" algn="l">
              <a:lnSpc>
                <a:spcPct val="100000"/>
              </a:lnSpc>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317500" lvl="0" marL="457200" rtl="0" algn="l">
              <a:lnSpc>
                <a:spcPct val="100000"/>
              </a:lnSpc>
              <a:spcBef>
                <a:spcPts val="200"/>
              </a:spcBef>
              <a:spcAft>
                <a:spcPts val="0"/>
              </a:spcAft>
              <a:buClr>
                <a:srgbClr val="311324"/>
              </a:buClr>
              <a:buSzPts val="1400"/>
              <a:buFont typeface="Roboto"/>
              <a:buChar char="⇒"/>
            </a:pPr>
            <a:r>
              <a:rPr lang="en">
                <a:solidFill>
                  <a:srgbClr val="311324"/>
                </a:solidFill>
                <a:highlight>
                  <a:srgbClr val="FFFFFF"/>
                </a:highlight>
                <a:latin typeface="Roboto"/>
                <a:ea typeface="Roboto"/>
                <a:cs typeface="Roboto"/>
                <a:sym typeface="Roboto"/>
              </a:rPr>
              <a:t>1984 - Breiman et. al. </a:t>
            </a:r>
            <a:endParaRPr>
              <a:solidFill>
                <a:srgbClr val="311324"/>
              </a:solidFill>
              <a:highlight>
                <a:srgbClr val="FFFFFF"/>
              </a:highlight>
              <a:latin typeface="Roboto"/>
              <a:ea typeface="Roboto"/>
              <a:cs typeface="Roboto"/>
              <a:sym typeface="Roboto"/>
            </a:endParaRPr>
          </a:p>
          <a:p>
            <a:pPr indent="0" lvl="0" marL="457200" rtl="0" algn="l">
              <a:lnSpc>
                <a:spcPct val="100000"/>
              </a:lnSpc>
              <a:spcBef>
                <a:spcPts val="200"/>
              </a:spcBef>
              <a:spcAft>
                <a:spcPts val="0"/>
              </a:spcAft>
              <a:buNone/>
            </a:pPr>
            <a:r>
              <a:rPr b="1" lang="en">
                <a:solidFill>
                  <a:srgbClr val="311324"/>
                </a:solidFill>
                <a:highlight>
                  <a:srgbClr val="FFFFFF"/>
                </a:highlight>
                <a:latin typeface="Roboto"/>
                <a:ea typeface="Roboto"/>
                <a:cs typeface="Roboto"/>
                <a:sym typeface="Roboto"/>
              </a:rPr>
              <a:t>Classification and Regression </a:t>
            </a:r>
            <a:r>
              <a:rPr b="1" lang="en">
                <a:solidFill>
                  <a:srgbClr val="311324"/>
                </a:solidFill>
                <a:highlight>
                  <a:srgbClr val="FFFFFF"/>
                </a:highlight>
                <a:latin typeface="Roboto"/>
                <a:ea typeface="Roboto"/>
                <a:cs typeface="Roboto"/>
                <a:sym typeface="Roboto"/>
              </a:rPr>
              <a:t>Trees</a:t>
            </a:r>
            <a:r>
              <a:rPr b="1" lang="en">
                <a:solidFill>
                  <a:srgbClr val="311324"/>
                </a:solidFill>
                <a:highlight>
                  <a:srgbClr val="FFFFFF"/>
                </a:highlight>
                <a:latin typeface="Roboto"/>
                <a:ea typeface="Roboto"/>
                <a:cs typeface="Roboto"/>
                <a:sym typeface="Roboto"/>
              </a:rPr>
              <a:t> (CART).</a:t>
            </a:r>
            <a:r>
              <a:rPr lang="en">
                <a:solidFill>
                  <a:srgbClr val="311324"/>
                </a:solidFill>
                <a:highlight>
                  <a:srgbClr val="FFFFFF"/>
                </a:highlight>
                <a:latin typeface="Roboto"/>
                <a:ea typeface="Roboto"/>
                <a:cs typeface="Roboto"/>
                <a:sym typeface="Roboto"/>
              </a:rPr>
              <a:t> </a:t>
            </a:r>
            <a:endParaRPr>
              <a:solidFill>
                <a:srgbClr val="311324"/>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None/>
            </a:pPr>
            <a:r>
              <a:t/>
            </a:r>
            <a:endParaRPr>
              <a:solidFill>
                <a:srgbClr val="311324"/>
              </a:solidFill>
              <a:highlight>
                <a:srgbClr val="FFFFFF"/>
              </a:highlight>
              <a:latin typeface="Roboto"/>
              <a:ea typeface="Roboto"/>
              <a:cs typeface="Roboto"/>
              <a:sym typeface="Roboto"/>
            </a:endParaRPr>
          </a:p>
          <a:p>
            <a:pPr indent="-317500" lvl="0" marL="457200" rtl="0" algn="l">
              <a:lnSpc>
                <a:spcPct val="100000"/>
              </a:lnSpc>
              <a:spcBef>
                <a:spcPts val="200"/>
              </a:spcBef>
              <a:spcAft>
                <a:spcPts val="0"/>
              </a:spcAft>
              <a:buClr>
                <a:srgbClr val="311324"/>
              </a:buClr>
              <a:buSzPts val="1400"/>
              <a:buFont typeface="Roboto"/>
              <a:buChar char="⇒"/>
            </a:pPr>
            <a:r>
              <a:rPr lang="en">
                <a:solidFill>
                  <a:srgbClr val="311324"/>
                </a:solidFill>
                <a:highlight>
                  <a:srgbClr val="FFFFFF"/>
                </a:highlight>
                <a:latin typeface="Roboto"/>
                <a:ea typeface="Roboto"/>
                <a:cs typeface="Roboto"/>
                <a:sym typeface="Roboto"/>
              </a:rPr>
              <a:t>2001 - Breiman. </a:t>
            </a:r>
            <a:endParaRPr>
              <a:solidFill>
                <a:srgbClr val="311324"/>
              </a:solidFill>
              <a:highlight>
                <a:srgbClr val="FFFFFF"/>
              </a:highlight>
              <a:latin typeface="Roboto"/>
              <a:ea typeface="Roboto"/>
              <a:cs typeface="Roboto"/>
              <a:sym typeface="Roboto"/>
            </a:endParaRPr>
          </a:p>
          <a:p>
            <a:pPr indent="0" lvl="0" marL="457200" rtl="0" algn="l">
              <a:lnSpc>
                <a:spcPct val="100000"/>
              </a:lnSpc>
              <a:spcBef>
                <a:spcPts val="200"/>
              </a:spcBef>
              <a:spcAft>
                <a:spcPts val="200"/>
              </a:spcAft>
              <a:buNone/>
            </a:pPr>
            <a:r>
              <a:rPr b="1" lang="en">
                <a:solidFill>
                  <a:srgbClr val="311324"/>
                </a:solidFill>
                <a:highlight>
                  <a:srgbClr val="FFFFFF"/>
                </a:highlight>
                <a:latin typeface="Roboto"/>
                <a:ea typeface="Roboto"/>
                <a:cs typeface="Roboto"/>
                <a:sym typeface="Roboto"/>
              </a:rPr>
              <a:t>Random Forest</a:t>
            </a:r>
            <a:endParaRPr b="1" sz="1650">
              <a:solidFill>
                <a:srgbClr val="311324"/>
              </a:solidFill>
              <a:highlight>
                <a:srgbClr val="FFFFFF"/>
              </a:highlight>
            </a:endParaRPr>
          </a:p>
        </p:txBody>
      </p:sp>
      <p:sp>
        <p:nvSpPr>
          <p:cNvPr id="380" name="Google Shape;380;p67"/>
          <p:cNvSpPr/>
          <p:nvPr/>
        </p:nvSpPr>
        <p:spPr>
          <a:xfrm rot="5400000">
            <a:off x="2368150" y="1897650"/>
            <a:ext cx="433200" cy="4526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7"/>
          <p:cNvSpPr txBox="1"/>
          <p:nvPr/>
        </p:nvSpPr>
        <p:spPr>
          <a:xfrm>
            <a:off x="1032000" y="4324925"/>
            <a:ext cx="317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No paramétricos</a:t>
            </a:r>
            <a:endParaRPr>
              <a:latin typeface="Roboto"/>
              <a:ea typeface="Roboto"/>
              <a:cs typeface="Roboto"/>
              <a:sym typeface="Roboto"/>
            </a:endParaRPr>
          </a:p>
        </p:txBody>
      </p:sp>
      <p:sp>
        <p:nvSpPr>
          <p:cNvPr id="382" name="Google Shape;382;p67"/>
          <p:cNvSpPr txBox="1"/>
          <p:nvPr/>
        </p:nvSpPr>
        <p:spPr>
          <a:xfrm>
            <a:off x="1289375" y="4556050"/>
            <a:ext cx="317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Partición recursiva binaria</a:t>
            </a:r>
            <a:endParaRPr>
              <a:latin typeface="Roboto"/>
              <a:ea typeface="Roboto"/>
              <a:cs typeface="Roboto"/>
              <a:sym typeface="Roboto"/>
            </a:endParaRPr>
          </a:p>
        </p:txBody>
      </p:sp>
      <p:sp>
        <p:nvSpPr>
          <p:cNvPr id="383" name="Google Shape;383;p67"/>
          <p:cNvSpPr txBox="1"/>
          <p:nvPr/>
        </p:nvSpPr>
        <p:spPr>
          <a:xfrm>
            <a:off x="1520500" y="4787175"/>
            <a:ext cx="317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Greedy</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68"/>
          <p:cNvSpPr txBox="1"/>
          <p:nvPr>
            <p:ph type="ctrTitle"/>
          </p:nvPr>
        </p:nvSpPr>
        <p:spPr>
          <a:xfrm>
            <a:off x="128175" y="119700"/>
            <a:ext cx="83316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Un memento…</a:t>
            </a:r>
            <a:endParaRPr sz="6500">
              <a:highlight>
                <a:schemeClr val="dk1"/>
              </a:highlight>
            </a:endParaRPr>
          </a:p>
        </p:txBody>
      </p:sp>
      <p:pic>
        <p:nvPicPr>
          <p:cNvPr id="389" name="Google Shape;389;p68"/>
          <p:cNvPicPr preferRelativeResize="0"/>
          <p:nvPr/>
        </p:nvPicPr>
        <p:blipFill rotWithShape="1">
          <a:blip r:embed="rId4">
            <a:alphaModFix/>
          </a:blip>
          <a:srcRect b="0" l="0" r="0" t="0"/>
          <a:stretch/>
        </p:blipFill>
        <p:spPr>
          <a:xfrm>
            <a:off x="5360225" y="1322302"/>
            <a:ext cx="3694000" cy="2498900"/>
          </a:xfrm>
          <a:prstGeom prst="rect">
            <a:avLst/>
          </a:prstGeom>
          <a:noFill/>
          <a:ln>
            <a:noFill/>
          </a:ln>
        </p:spPr>
      </p:pic>
      <p:sp>
        <p:nvSpPr>
          <p:cNvPr id="390" name="Google Shape;390;p68"/>
          <p:cNvSpPr txBox="1"/>
          <p:nvPr/>
        </p:nvSpPr>
        <p:spPr>
          <a:xfrm>
            <a:off x="128175" y="1509750"/>
            <a:ext cx="5110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Roboto"/>
                <a:ea typeface="Roboto"/>
                <a:cs typeface="Roboto"/>
                <a:sym typeface="Roboto"/>
              </a:rPr>
              <a:t>¿Qué es un método no paramétrico?</a:t>
            </a:r>
            <a:endParaRPr sz="21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a:p>
            <a:pPr indent="0" lvl="0" marL="0" rtl="0" algn="l">
              <a:spcBef>
                <a:spcPts val="0"/>
              </a:spcBef>
              <a:spcAft>
                <a:spcPts val="0"/>
              </a:spcAft>
              <a:buNone/>
            </a:pPr>
            <a:r>
              <a:rPr lang="en" sz="2100">
                <a:latin typeface="Roboto"/>
                <a:ea typeface="Roboto"/>
                <a:cs typeface="Roboto"/>
                <a:sym typeface="Roboto"/>
              </a:rPr>
              <a:t>¿Qué es la partición recursiva binaria?</a:t>
            </a:r>
            <a:endParaRPr sz="21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a:p>
            <a:pPr indent="0" lvl="0" marL="0" rtl="0" algn="l">
              <a:spcBef>
                <a:spcPts val="0"/>
              </a:spcBef>
              <a:spcAft>
                <a:spcPts val="0"/>
              </a:spcAft>
              <a:buNone/>
            </a:pPr>
            <a:r>
              <a:rPr lang="en" sz="2100">
                <a:latin typeface="Roboto"/>
                <a:ea typeface="Roboto"/>
                <a:cs typeface="Roboto"/>
                <a:sym typeface="Roboto"/>
              </a:rPr>
              <a:t>¿Qué hace que un algoritmo sea greedy?</a:t>
            </a:r>
            <a:endParaRPr sz="2100">
              <a:latin typeface="Roboto"/>
              <a:ea typeface="Roboto"/>
              <a:cs typeface="Roboto"/>
              <a:sym typeface="Roboto"/>
            </a:endParaRPr>
          </a:p>
          <a:p>
            <a:pPr indent="0" lvl="0" marL="0" rtl="0" algn="l">
              <a:spcBef>
                <a:spcPts val="0"/>
              </a:spcBef>
              <a:spcAft>
                <a:spcPts val="0"/>
              </a:spcAft>
              <a:buNone/>
            </a:pPr>
            <a:r>
              <a:t/>
            </a:r>
            <a:endParaRPr sz="2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4" name="Shape 394"/>
        <p:cNvGrpSpPr/>
        <p:nvPr/>
      </p:nvGrpSpPr>
      <p:grpSpPr>
        <a:xfrm>
          <a:off x="0" y="0"/>
          <a:ext cx="0" cy="0"/>
          <a:chOff x="0" y="0"/>
          <a:chExt cx="0" cy="0"/>
        </a:xfrm>
      </p:grpSpPr>
      <p:sp>
        <p:nvSpPr>
          <p:cNvPr id="395" name="Google Shape;395;p69"/>
          <p:cNvSpPr txBox="1"/>
          <p:nvPr>
            <p:ph type="ctrTitle"/>
          </p:nvPr>
        </p:nvSpPr>
        <p:spPr>
          <a:xfrm>
            <a:off x="128175" y="119700"/>
            <a:ext cx="5848200" cy="684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800">
                <a:highlight>
                  <a:schemeClr val="dk1"/>
                </a:highlight>
                <a:latin typeface="Arial"/>
                <a:ea typeface="Arial"/>
                <a:cs typeface="Arial"/>
                <a:sym typeface="Arial"/>
              </a:rPr>
              <a:t>Método No Paramétrico</a:t>
            </a:r>
            <a:endParaRPr sz="6500">
              <a:highlight>
                <a:schemeClr val="dk1"/>
              </a:highlight>
            </a:endParaRPr>
          </a:p>
        </p:txBody>
      </p:sp>
      <p:sp>
        <p:nvSpPr>
          <p:cNvPr id="396" name="Google Shape;396;p69"/>
          <p:cNvSpPr txBox="1"/>
          <p:nvPr/>
        </p:nvSpPr>
        <p:spPr>
          <a:xfrm>
            <a:off x="401550" y="804000"/>
            <a:ext cx="77343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Roboto"/>
              <a:buChar char="●"/>
            </a:pPr>
            <a:r>
              <a:rPr lang="en" sz="2300">
                <a:latin typeface="Roboto"/>
                <a:ea typeface="Roboto"/>
                <a:cs typeface="Roboto"/>
                <a:sym typeface="Roboto"/>
              </a:rPr>
              <a:t>No hay una asunción previa sobre la distribución poblacional de los parámetros. </a:t>
            </a:r>
            <a:endParaRPr sz="2300">
              <a:latin typeface="Roboto"/>
              <a:ea typeface="Roboto"/>
              <a:cs typeface="Roboto"/>
              <a:sym typeface="Roboto"/>
            </a:endParaRPr>
          </a:p>
        </p:txBody>
      </p:sp>
      <p:pic>
        <p:nvPicPr>
          <p:cNvPr id="397" name="Google Shape;397;p69"/>
          <p:cNvPicPr preferRelativeResize="0"/>
          <p:nvPr/>
        </p:nvPicPr>
        <p:blipFill>
          <a:blip r:embed="rId4">
            <a:alphaModFix/>
          </a:blip>
          <a:stretch>
            <a:fillRect/>
          </a:stretch>
        </p:blipFill>
        <p:spPr>
          <a:xfrm>
            <a:off x="475300" y="1962475"/>
            <a:ext cx="4435926" cy="3181026"/>
          </a:xfrm>
          <a:prstGeom prst="rect">
            <a:avLst/>
          </a:prstGeom>
          <a:noFill/>
          <a:ln>
            <a:noFill/>
          </a:ln>
        </p:spPr>
      </p:pic>
      <p:sp>
        <p:nvSpPr>
          <p:cNvPr id="398" name="Google Shape;398;p69"/>
          <p:cNvSpPr txBox="1"/>
          <p:nvPr/>
        </p:nvSpPr>
        <p:spPr>
          <a:xfrm>
            <a:off x="5156550" y="2571750"/>
            <a:ext cx="2979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Roboto"/>
              <a:buChar char="●"/>
            </a:pPr>
            <a:r>
              <a:rPr lang="en" sz="2100">
                <a:latin typeface="Roboto"/>
                <a:ea typeface="Roboto"/>
                <a:cs typeface="Roboto"/>
                <a:sym typeface="Roboto"/>
              </a:rPr>
              <a:t>E( ε</a:t>
            </a:r>
            <a:r>
              <a:rPr baseline="-25000" lang="en" sz="2100">
                <a:latin typeface="Roboto"/>
                <a:ea typeface="Roboto"/>
                <a:cs typeface="Roboto"/>
                <a:sym typeface="Roboto"/>
              </a:rPr>
              <a:t>i</a:t>
            </a:r>
            <a:r>
              <a:rPr lang="en" sz="2100">
                <a:latin typeface="Roboto"/>
                <a:ea typeface="Roboto"/>
                <a:cs typeface="Roboto"/>
                <a:sym typeface="Roboto"/>
              </a:rPr>
              <a:t> ) = 0</a:t>
            </a:r>
            <a:endParaRPr sz="2100">
              <a:latin typeface="Roboto"/>
              <a:ea typeface="Roboto"/>
              <a:cs typeface="Roboto"/>
              <a:sym typeface="Roboto"/>
            </a:endParaRPr>
          </a:p>
          <a:p>
            <a:pPr indent="0" lvl="0" marL="457200" rtl="0" algn="l">
              <a:spcBef>
                <a:spcPts val="0"/>
              </a:spcBef>
              <a:spcAft>
                <a:spcPts val="0"/>
              </a:spcAft>
              <a:buNone/>
            </a:pPr>
            <a:r>
              <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Var ( </a:t>
            </a:r>
            <a:r>
              <a:rPr lang="en" sz="2100">
                <a:latin typeface="Roboto"/>
                <a:ea typeface="Roboto"/>
                <a:cs typeface="Roboto"/>
                <a:sym typeface="Roboto"/>
              </a:rPr>
              <a:t>ε</a:t>
            </a:r>
            <a:r>
              <a:rPr baseline="-25000" lang="en" sz="2100">
                <a:latin typeface="Roboto"/>
                <a:ea typeface="Roboto"/>
                <a:cs typeface="Roboto"/>
                <a:sym typeface="Roboto"/>
              </a:rPr>
              <a:t>i </a:t>
            </a:r>
            <a:r>
              <a:rPr lang="en" sz="2100">
                <a:latin typeface="Roboto"/>
                <a:ea typeface="Roboto"/>
                <a:cs typeface="Roboto"/>
                <a:sym typeface="Roboto"/>
              </a:rPr>
              <a:t>) = σ</a:t>
            </a:r>
            <a:r>
              <a:rPr baseline="30000" lang="en" sz="2100">
                <a:latin typeface="Roboto"/>
                <a:ea typeface="Roboto"/>
                <a:cs typeface="Roboto"/>
                <a:sym typeface="Roboto"/>
              </a:rPr>
              <a:t>2</a:t>
            </a:r>
            <a:r>
              <a:rPr lang="en" sz="2100">
                <a:latin typeface="Roboto"/>
                <a:ea typeface="Roboto"/>
                <a:cs typeface="Roboto"/>
                <a:sym typeface="Roboto"/>
              </a:rPr>
              <a:t> </a:t>
            </a:r>
            <a:endParaRPr sz="2100">
              <a:latin typeface="Roboto"/>
              <a:ea typeface="Roboto"/>
              <a:cs typeface="Roboto"/>
              <a:sym typeface="Roboto"/>
            </a:endParaRPr>
          </a:p>
          <a:p>
            <a:pPr indent="0" lvl="0" marL="457200" rtl="0" algn="l">
              <a:spcBef>
                <a:spcPts val="0"/>
              </a:spcBef>
              <a:spcAft>
                <a:spcPts val="0"/>
              </a:spcAft>
              <a:buNone/>
            </a:pPr>
            <a:r>
              <a:t/>
            </a:r>
            <a:endParaRPr sz="2100">
              <a:latin typeface="Roboto"/>
              <a:ea typeface="Roboto"/>
              <a:cs typeface="Roboto"/>
              <a:sym typeface="Roboto"/>
            </a:endParaRPr>
          </a:p>
          <a:p>
            <a:pPr indent="-361950" lvl="0" marL="457200" rtl="0" algn="l">
              <a:spcBef>
                <a:spcPts val="0"/>
              </a:spcBef>
              <a:spcAft>
                <a:spcPts val="0"/>
              </a:spcAft>
              <a:buSzPts val="2100"/>
              <a:buFont typeface="Roboto"/>
              <a:buChar char="●"/>
            </a:pPr>
            <a:r>
              <a:rPr lang="en" sz="2100">
                <a:latin typeface="Roboto"/>
                <a:ea typeface="Roboto"/>
                <a:cs typeface="Roboto"/>
                <a:sym typeface="Roboto"/>
              </a:rPr>
              <a:t>ε</a:t>
            </a:r>
            <a:r>
              <a:rPr baseline="-25000" lang="en" sz="2100">
                <a:latin typeface="Roboto"/>
                <a:ea typeface="Roboto"/>
                <a:cs typeface="Roboto"/>
                <a:sym typeface="Roboto"/>
              </a:rPr>
              <a:t>i </a:t>
            </a:r>
            <a:r>
              <a:rPr lang="en" sz="2100">
                <a:latin typeface="Roboto"/>
                <a:ea typeface="Roboto"/>
                <a:cs typeface="Roboto"/>
                <a:sym typeface="Roboto"/>
              </a:rPr>
              <a:t>~ N(0 , σ</a:t>
            </a:r>
            <a:r>
              <a:rPr baseline="30000" lang="en" sz="2100">
                <a:latin typeface="Roboto"/>
                <a:ea typeface="Roboto"/>
                <a:cs typeface="Roboto"/>
                <a:sym typeface="Roboto"/>
              </a:rPr>
              <a:t>2 </a:t>
            </a:r>
            <a:r>
              <a:rPr lang="en" sz="2100">
                <a:latin typeface="Roboto"/>
                <a:ea typeface="Roboto"/>
                <a:cs typeface="Roboto"/>
                <a:sym typeface="Roboto"/>
              </a:rPr>
              <a:t>)</a:t>
            </a:r>
            <a:endParaRPr sz="2100">
              <a:latin typeface="Roboto"/>
              <a:ea typeface="Roboto"/>
              <a:cs typeface="Roboto"/>
              <a:sym typeface="Roboto"/>
            </a:endParaRPr>
          </a:p>
        </p:txBody>
      </p:sp>
      <p:sp>
        <p:nvSpPr>
          <p:cNvPr id="399" name="Google Shape;399;p69"/>
          <p:cNvSpPr/>
          <p:nvPr/>
        </p:nvSpPr>
        <p:spPr>
          <a:xfrm>
            <a:off x="80100" y="1457548"/>
            <a:ext cx="8377200" cy="3789300"/>
          </a:xfrm>
          <a:prstGeom prst="mathMultiply">
            <a:avLst>
              <a:gd fmla="val 23520"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3_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